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0"/>
  </p:notesMasterIdLst>
  <p:sldIdLst>
    <p:sldId id="256" r:id="rId2"/>
    <p:sldId id="262" r:id="rId3"/>
    <p:sldId id="263" r:id="rId4"/>
    <p:sldId id="264" r:id="rId5"/>
    <p:sldId id="265" r:id="rId6"/>
    <p:sldId id="318" r:id="rId7"/>
    <p:sldId id="269" r:id="rId8"/>
    <p:sldId id="266" r:id="rId9"/>
    <p:sldId id="285" r:id="rId10"/>
    <p:sldId id="267" r:id="rId11"/>
    <p:sldId id="268" r:id="rId12"/>
    <p:sldId id="286" r:id="rId13"/>
    <p:sldId id="287" r:id="rId14"/>
    <p:sldId id="284" r:id="rId15"/>
    <p:sldId id="272" r:id="rId16"/>
    <p:sldId id="277" r:id="rId17"/>
    <p:sldId id="271" r:id="rId18"/>
    <p:sldId id="280" r:id="rId19"/>
    <p:sldId id="291" r:id="rId20"/>
    <p:sldId id="270" r:id="rId21"/>
    <p:sldId id="279" r:id="rId22"/>
    <p:sldId id="281" r:id="rId23"/>
    <p:sldId id="278" r:id="rId24"/>
    <p:sldId id="283" r:id="rId25"/>
    <p:sldId id="273" r:id="rId26"/>
    <p:sldId id="282" r:id="rId27"/>
    <p:sldId id="274" r:id="rId28"/>
    <p:sldId id="275" r:id="rId29"/>
    <p:sldId id="276" r:id="rId30"/>
    <p:sldId id="288" r:id="rId31"/>
    <p:sldId id="292" r:id="rId32"/>
    <p:sldId id="293" r:id="rId33"/>
    <p:sldId id="294" r:id="rId34"/>
    <p:sldId id="295" r:id="rId35"/>
    <p:sldId id="290" r:id="rId36"/>
    <p:sldId id="298" r:id="rId37"/>
    <p:sldId id="297" r:id="rId38"/>
    <p:sldId id="300" r:id="rId39"/>
    <p:sldId id="308" r:id="rId40"/>
    <p:sldId id="309" r:id="rId41"/>
    <p:sldId id="306" r:id="rId42"/>
    <p:sldId id="307" r:id="rId43"/>
    <p:sldId id="299" r:id="rId44"/>
    <p:sldId id="301" r:id="rId45"/>
    <p:sldId id="302" r:id="rId46"/>
    <p:sldId id="305" r:id="rId47"/>
    <p:sldId id="303" r:id="rId48"/>
    <p:sldId id="304" r:id="rId49"/>
    <p:sldId id="289" r:id="rId50"/>
    <p:sldId id="310" r:id="rId51"/>
    <p:sldId id="311" r:id="rId52"/>
    <p:sldId id="312" r:id="rId53"/>
    <p:sldId id="313" r:id="rId54"/>
    <p:sldId id="314" r:id="rId55"/>
    <p:sldId id="316" r:id="rId56"/>
    <p:sldId id="317" r:id="rId57"/>
    <p:sldId id="319" r:id="rId58"/>
    <p:sldId id="320"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74" autoAdjust="0"/>
  </p:normalViewPr>
  <p:slideViewPr>
    <p:cSldViewPr>
      <p:cViewPr>
        <p:scale>
          <a:sx n="82" d="100"/>
          <a:sy n="82" d="100"/>
        </p:scale>
        <p:origin x="-101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1744CC-E5D7-482B-9B6A-BCFA90C4491E}" type="datetimeFigureOut">
              <a:rPr lang="en-US" smtClean="0"/>
              <a:pPr/>
              <a:t>4/25/2017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2CC79C-25F5-4DEF-8153-41930FE462D6}" type="slidenum">
              <a:rPr lang="en-US" smtClean="0"/>
              <a:pPr/>
              <a:t>‹#›</a:t>
            </a:fld>
            <a:endParaRPr lang="en-US"/>
          </a:p>
        </p:txBody>
      </p:sp>
    </p:spTree>
    <p:extLst>
      <p:ext uri="{BB962C8B-B14F-4D97-AF65-F5344CB8AC3E}">
        <p14:creationId xmlns:p14="http://schemas.microsoft.com/office/powerpoint/2010/main" val="4199827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n.wikipedia.org/wiki/Comune"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en.wikipedia.org/wiki/Province_of_Lucca" TargetMode="External"/><Relationship Id="rId5" Type="http://schemas.openxmlformats.org/officeDocument/2006/relationships/hyperlink" Target="http://en.wikipedia.org/wiki/Italy" TargetMode="External"/><Relationship Id="rId4" Type="http://schemas.openxmlformats.org/officeDocument/2006/relationships/hyperlink" Target="http://en.wikipedia.org/wiki/Tuscany"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2CC79C-25F5-4DEF-8153-41930FE462D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Every story has a beginning ….So I guess the beginning of this one stretches way back to 1815 when the North Carolina legislature, in a patriot fervor fueled by the war of 1812, voted to obtain a statue of George Washington to grace their State House.</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They engaged the famous Italian Artist </a:t>
            </a:r>
            <a:r>
              <a:rPr lang="en-US" sz="1200" b="1" kern="1200" dirty="0" smtClean="0">
                <a:solidFill>
                  <a:schemeClr val="tx1"/>
                </a:solidFill>
                <a:latin typeface="+mn-lt"/>
                <a:ea typeface="+mn-ea"/>
                <a:cs typeface="+mn-cs"/>
              </a:rPr>
              <a:t>Antonio Canova</a:t>
            </a:r>
            <a:r>
              <a:rPr lang="en-US" sz="1200" kern="1200" dirty="0" smtClean="0">
                <a:solidFill>
                  <a:schemeClr val="tx1"/>
                </a:solidFill>
                <a:latin typeface="+mn-lt"/>
                <a:ea typeface="+mn-ea"/>
                <a:cs typeface="+mn-cs"/>
              </a:rPr>
              <a:t>, who Thomas Jefferson called the “Greatest Sculptor alive”. Canova “agreed to sculpt the statue because of his enormous respect for Washington whom he called “a genius who has performed such sublime deeds for the safety of liberty of his country.””                                                                                                            </a:t>
            </a:r>
            <a:r>
              <a:rPr lang="en-US" sz="1200" i="1" kern="1200" dirty="0" smtClean="0">
                <a:solidFill>
                  <a:schemeClr val="tx1"/>
                </a:solidFill>
                <a:latin typeface="+mn-lt"/>
                <a:ea typeface="+mn-ea"/>
                <a:cs typeface="+mn-cs"/>
              </a:rPr>
              <a:t>(Quoted Source: Docent Guide</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stature arrived in Raleigh to great fanfare in 1821 and was viewed by both North Carolinians and patrons of the arts who came from around the world to view this remarkable statue.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12CC79C-25F5-4DEF-8153-41930FE462D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1831 Disaster struck the statue when the state house was accidently burned to the ground. After only 10 years, the Canova masterpiece was totally destroyed</a:t>
            </a:r>
          </a:p>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Fast forward to the early 1920’s, and meet </a:t>
            </a:r>
            <a:r>
              <a:rPr lang="en-US" sz="1200" b="1" kern="1200" dirty="0" smtClean="0">
                <a:solidFill>
                  <a:schemeClr val="tx1"/>
                </a:solidFill>
                <a:latin typeface="+mn-lt"/>
                <a:ea typeface="+mn-ea"/>
                <a:cs typeface="+mn-cs"/>
              </a:rPr>
              <a:t>Reuben Oscar Everett,  </a:t>
            </a:r>
            <a:r>
              <a:rPr lang="en-US" sz="1200" kern="1200" dirty="0" smtClean="0">
                <a:solidFill>
                  <a:schemeClr val="tx1"/>
                </a:solidFill>
                <a:latin typeface="+mn-lt"/>
                <a:ea typeface="+mn-ea"/>
                <a:cs typeface="+mn-cs"/>
              </a:rPr>
              <a:t> a successful Durham Lawyer serving in the House of representatives .  Reuben shared a practice with his wife,</a:t>
            </a:r>
            <a:r>
              <a:rPr lang="en-US" sz="1200" b="1" kern="1200" dirty="0" smtClean="0">
                <a:solidFill>
                  <a:schemeClr val="tx1"/>
                </a:solidFill>
                <a:latin typeface="+mn-lt"/>
                <a:ea typeface="+mn-ea"/>
                <a:cs typeface="+mn-cs"/>
              </a:rPr>
              <a:t> </a:t>
            </a:r>
            <a:r>
              <a:rPr lang="en-US" sz="1200" b="1" kern="1200" dirty="0" err="1" smtClean="0">
                <a:solidFill>
                  <a:schemeClr val="tx1"/>
                </a:solidFill>
                <a:latin typeface="+mn-lt"/>
                <a:ea typeface="+mn-ea"/>
                <a:cs typeface="+mn-cs"/>
              </a:rPr>
              <a:t>Kathrine</a:t>
            </a:r>
            <a:r>
              <a:rPr lang="en-US" sz="1200" b="1" kern="1200" dirty="0" smtClean="0">
                <a:solidFill>
                  <a:schemeClr val="tx1"/>
                </a:solidFill>
                <a:latin typeface="+mn-lt"/>
                <a:ea typeface="+mn-ea"/>
                <a:cs typeface="+mn-cs"/>
              </a:rPr>
              <a:t> Robinson Everett (1893-1992),</a:t>
            </a:r>
            <a:r>
              <a:rPr lang="en-US" sz="1200" kern="1200" dirty="0" smtClean="0">
                <a:solidFill>
                  <a:schemeClr val="tx1"/>
                </a:solidFill>
                <a:latin typeface="+mn-lt"/>
                <a:ea typeface="+mn-ea"/>
                <a:cs typeface="+mn-cs"/>
              </a:rPr>
              <a:t>  in Durham, N.C.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 O. Everett, student of law in the first class at Trinity College, became the first Durham city attorney and the first prosecuting attorney in the Durham Recorder's Court, and served five terms in the state House of Representatives, 1921-1933.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Their son, Robinson O. Everett (1928- ), Duke University law professor and judge in the United States Court of Military Appeals, joined his mother and father in the firm of Everett, Everett and Everett, 1956-1968. In 1954, the three were the first father, mother, and son to be admitted to practice before the United States Supreme Court.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After visiting Canova’s home town of </a:t>
            </a:r>
            <a:r>
              <a:rPr lang="en-US" sz="1200" kern="1200" dirty="0" err="1" smtClean="0">
                <a:solidFill>
                  <a:schemeClr val="tx1"/>
                </a:solidFill>
                <a:latin typeface="+mn-lt"/>
                <a:ea typeface="+mn-ea"/>
                <a:cs typeface="+mn-cs"/>
              </a:rPr>
              <a:t>Possagano</a:t>
            </a:r>
            <a:r>
              <a:rPr lang="en-US" sz="1200" kern="1200" dirty="0" smtClean="0">
                <a:solidFill>
                  <a:schemeClr val="tx1"/>
                </a:solidFill>
                <a:latin typeface="+mn-lt"/>
                <a:ea typeface="+mn-ea"/>
                <a:cs typeface="+mn-cs"/>
              </a:rPr>
              <a:t>, Italy in the early 20’s, and seeing the life size plaster model of the statue, that once stood in his native state’s capitol, Everett joined a committee that requested funding from the 1923 General Assembly to sculpt a new statue from the original model. They refused to appropriate the funds. In 1925 Everett guided through an act authorizing the replica, but this time obtaining funds from private sources via subscription. Sadly the financial decline resulting in the Great Depression of 1929 ended any hopes of raising private funds for this project. Recovery and War prevented this from being reconsidered for nearly half a century.  But Everett never forgot the statue in 1970 said</a:t>
            </a:r>
          </a:p>
          <a:p>
            <a:r>
              <a:rPr lang="en-US" sz="1200" kern="1200" dirty="0" smtClean="0">
                <a:solidFill>
                  <a:schemeClr val="tx1"/>
                </a:solidFill>
                <a:latin typeface="+mn-lt"/>
                <a:ea typeface="+mn-ea"/>
                <a:cs typeface="+mn-cs"/>
              </a:rPr>
              <a:t> “ I never forgot the idea, and when the time came I was happy to serve on the present commission headed by (State Senator) Hector MacLean”.  </a:t>
            </a:r>
          </a:p>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Finally on Memorial Day, Saturday, May 30, 1970, 92 year old Reuben Oscar Everett was on hand to witness the fulfillment of a lifelong dream. He died the following year after a lifetime of public service.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r>
            <a:br>
              <a:rPr lang="en-US" dirty="0" smtClean="0"/>
            </a:br>
            <a:r>
              <a:rPr lang="en-US" dirty="0" smtClean="0"/>
              <a:t>Senator Hector MacLean said, in 1970 ”The Statue is not a replica, but a duplicate from the original because It was carved</a:t>
            </a:r>
            <a:r>
              <a:rPr lang="en-US" baseline="0" dirty="0" smtClean="0"/>
              <a:t> from </a:t>
            </a:r>
            <a:r>
              <a:rPr lang="en-US" dirty="0" smtClean="0"/>
              <a:t>Canova’s original plaster model in </a:t>
            </a:r>
            <a:r>
              <a:rPr lang="en-US" dirty="0" err="1" smtClean="0"/>
              <a:t>Possagano</a:t>
            </a:r>
            <a:r>
              <a:rPr lang="en-US" dirty="0" smtClean="0"/>
              <a:t>, Italy .”</a:t>
            </a:r>
          </a:p>
          <a:p>
            <a:endParaRPr lang="en-US" dirty="0" smtClean="0"/>
          </a:p>
          <a:p>
            <a:r>
              <a:rPr lang="en-US" dirty="0" smtClean="0"/>
              <a:t>On the rear base of the statue is an obscure marking that says, in Italian, Copy of Canova Sculpture by Romano </a:t>
            </a:r>
            <a:r>
              <a:rPr lang="en-US" dirty="0" err="1" smtClean="0"/>
              <a:t>Vio</a:t>
            </a:r>
            <a:r>
              <a:rPr lang="en-US" dirty="0" smtClean="0"/>
              <a:t> / Implementation in marble/ </a:t>
            </a:r>
          </a:p>
          <a:p>
            <a:endParaRPr lang="en-US" dirty="0" smtClean="0"/>
          </a:p>
          <a:p>
            <a:r>
              <a:rPr lang="en-US" dirty="0" smtClean="0"/>
              <a:t>The last two or three? words are a puzzle, Elli </a:t>
            </a:r>
            <a:r>
              <a:rPr lang="en-US" dirty="0" err="1" smtClean="0"/>
              <a:t>Cacciatori</a:t>
            </a:r>
            <a:r>
              <a:rPr lang="en-US" dirty="0" smtClean="0"/>
              <a:t>  </a:t>
            </a:r>
            <a:r>
              <a:rPr lang="en-US" dirty="0" err="1" smtClean="0"/>
              <a:t>Pietrasanta</a:t>
            </a:r>
            <a:endParaRPr lang="en-US" dirty="0" smtClean="0"/>
          </a:p>
          <a:p>
            <a:endParaRPr lang="en-US" dirty="0" smtClean="0"/>
          </a:p>
          <a:p>
            <a:r>
              <a:rPr lang="en-US" b="1" dirty="0" err="1" smtClean="0"/>
              <a:t>Pietrasanta</a:t>
            </a:r>
            <a:r>
              <a:rPr lang="en-US" dirty="0" smtClean="0"/>
              <a:t> is a town and </a:t>
            </a:r>
            <a:r>
              <a:rPr lang="en-US" i="1" dirty="0" smtClean="0">
                <a:hlinkClick r:id="rId3" tooltip="Comune"/>
              </a:rPr>
              <a:t>commune</a:t>
            </a:r>
            <a:r>
              <a:rPr lang="en-US" dirty="0" smtClean="0"/>
              <a:t> on the coast of northern </a:t>
            </a:r>
            <a:r>
              <a:rPr lang="en-US" dirty="0" smtClean="0">
                <a:hlinkClick r:id="rId4" tooltip="Tuscany"/>
              </a:rPr>
              <a:t>Tuscany</a:t>
            </a:r>
            <a:r>
              <a:rPr lang="en-US" dirty="0" smtClean="0"/>
              <a:t> in </a:t>
            </a:r>
            <a:r>
              <a:rPr lang="en-US" dirty="0" smtClean="0">
                <a:hlinkClick r:id="rId5" tooltip="Italy"/>
              </a:rPr>
              <a:t>Italy</a:t>
            </a:r>
            <a:r>
              <a:rPr lang="en-US" dirty="0" smtClean="0"/>
              <a:t>, in the </a:t>
            </a:r>
            <a:r>
              <a:rPr lang="en-US" dirty="0" smtClean="0">
                <a:hlinkClick r:id="rId6" tooltip="Province of Lucca"/>
              </a:rPr>
              <a:t>province of Lucca</a:t>
            </a:r>
            <a:r>
              <a:rPr lang="en-US" dirty="0" smtClean="0"/>
              <a:t>. </a:t>
            </a:r>
          </a:p>
          <a:p>
            <a:endParaRPr lang="en-US" dirty="0" smtClean="0"/>
          </a:p>
          <a:p>
            <a:r>
              <a:rPr lang="en-US" dirty="0" smtClean="0"/>
              <a:t>And I believe </a:t>
            </a:r>
            <a:r>
              <a:rPr lang="en-US" dirty="0" err="1" smtClean="0"/>
              <a:t>cacciatori</a:t>
            </a:r>
            <a:r>
              <a:rPr lang="en-US" dirty="0" smtClean="0"/>
              <a:t> is a </a:t>
            </a:r>
            <a:r>
              <a:rPr lang="en-US" dirty="0" err="1" smtClean="0"/>
              <a:t>sculping</a:t>
            </a:r>
            <a:r>
              <a:rPr lang="en-US" dirty="0" smtClean="0"/>
              <a:t> studio there.</a:t>
            </a:r>
          </a:p>
          <a:p>
            <a:endParaRPr lang="en-US" dirty="0" smtClean="0"/>
          </a:p>
          <a:p>
            <a:r>
              <a:rPr lang="en-US" dirty="0" smtClean="0"/>
              <a:t>This translation needs a little more work….</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rare photo, placed on the internet by the Artist, We see Professor Romano </a:t>
            </a:r>
            <a:r>
              <a:rPr lang="en-US" dirty="0" err="1" smtClean="0"/>
              <a:t>Vio</a:t>
            </a:r>
            <a:r>
              <a:rPr lang="en-US" dirty="0" smtClean="0"/>
              <a:t> at work on the statue. While Canova may have been the designer, Romano </a:t>
            </a:r>
            <a:r>
              <a:rPr lang="en-US" dirty="0" err="1" smtClean="0"/>
              <a:t>Vio</a:t>
            </a:r>
            <a:r>
              <a:rPr lang="en-US" dirty="0" smtClean="0"/>
              <a:t> is clearly the artist whose hands lovingly sculpted the lifelike features of the stature that graces our rotunda today.</a:t>
            </a:r>
          </a:p>
          <a:p>
            <a:endParaRPr lang="en-US" dirty="0" smtClean="0"/>
          </a:p>
          <a:p>
            <a:r>
              <a:rPr lang="en-US" dirty="0" smtClean="0"/>
              <a:t>A comparison to the completed statue illustrates that this is, in Fact, the Statue of George Washington being created, seen here for perhaps the first time by this audience.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Artist Romano </a:t>
            </a:r>
            <a:r>
              <a:rPr lang="en-US" dirty="0" err="1" smtClean="0"/>
              <a:t>Vio</a:t>
            </a:r>
            <a:r>
              <a:rPr lang="en-US" dirty="0" smtClean="0"/>
              <a:t> completed the statue, it was crated and sent to Livorno, Italy for shipment to Raleigh. The U.S. Navy provided free transportation for the statue aboard the USS NEOSHO which left Livorno Italy On April 23, 1970 and arrived in Norfolk on Friday, May 23, 1970 </a:t>
            </a:r>
          </a:p>
          <a:p>
            <a:endParaRPr lang="en-US" dirty="0" smtClean="0"/>
          </a:p>
          <a:p>
            <a:r>
              <a:rPr lang="en-US" dirty="0" smtClean="0"/>
              <a:t>What we are seeing in this photograph  is the Packing crate being lowered to the dock from the Neosho, which would be coming off the ship out of frame, to the photographers left, not the carrier directly in front.</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According to a May 22, 1970 N&amp;O article, The George Washington Statue Commission sent three members to Norfolk to meet the arriving statue. They are Pictured here:</a:t>
            </a:r>
          </a:p>
          <a:p>
            <a:endParaRPr lang="en-US" dirty="0" smtClean="0"/>
          </a:p>
          <a:p>
            <a:pPr>
              <a:buFont typeface="Arial" pitchFamily="34" charset="0"/>
              <a:buChar char="•"/>
            </a:pPr>
            <a:r>
              <a:rPr lang="en-US" dirty="0" smtClean="0"/>
              <a:t> Dr. Louise Hall (Duke University Architectural Historian)</a:t>
            </a:r>
          </a:p>
          <a:p>
            <a:pPr>
              <a:buFont typeface="Arial" pitchFamily="34" charset="0"/>
              <a:buChar char="•"/>
            </a:pPr>
            <a:r>
              <a:rPr lang="en-US" dirty="0" smtClean="0"/>
              <a:t> Mrs. John B. Chase (NC Rep from Wayne County)</a:t>
            </a:r>
          </a:p>
          <a:p>
            <a:pPr>
              <a:buFont typeface="Arial" pitchFamily="34" charset="0"/>
              <a:buChar char="•"/>
            </a:pPr>
            <a:r>
              <a:rPr lang="en-US" dirty="0" smtClean="0"/>
              <a:t> Ben Williams (Curator, NC Museum of Art) (with his back to us)</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Statue was loaded on a truck provided by Moss Trucking Co. of Charlotte who donated their services to the project. Once secured, the crate began its long Journey to Raleigh.</a:t>
            </a:r>
          </a:p>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these photos we see the busy Ben Williams, of the North Carolina Museum of art inspecting the statue and holding a piece of the packing crate. </a:t>
            </a:r>
          </a:p>
          <a:p>
            <a:endParaRPr lang="en-US" dirty="0" smtClean="0"/>
          </a:p>
          <a:p>
            <a:r>
              <a:rPr lang="en-US" dirty="0" smtClean="0"/>
              <a:t>When we look closely at the lettering it says: Contains George Washington Statue to: (unreadable) on USS Neosho</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Saturday, May 30, 1970, the N&amp;O announced “the statue will be installed in the rotunda today, the festivities begin at 10 am with a parade from Memorial Auditorium to the East side of the Capitol.”</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N&amp;O reported the Festivities, including the order of March. According to one article, comparing the gala event to the original dedication ceremony in 1821,  The Hillsborough Light Rifles place their artillery on the lawn of the capitol and fired  a signal to begin the Parade, from the memorial auditorium at the opposite end of Fayetteville street.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Parade was led off by a “band of Music” performed by the 30th Infantry Division (Mechanized) N. C. Army National Guard</a:t>
            </a:r>
          </a:p>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Followed by “the military”</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Represented by a platoon from </a:t>
            </a:r>
            <a:r>
              <a:rPr lang="en-US" sz="1200" b="1" i="1" dirty="0" smtClean="0">
                <a:solidFill>
                  <a:srgbClr val="FFFF00"/>
                </a:solidFill>
              </a:rPr>
              <a:t>Battery A, 5th Bn., 13</a:t>
            </a:r>
            <a:r>
              <a:rPr lang="en-US" sz="1200" b="1" i="1" baseline="30000" dirty="0" smtClean="0">
                <a:solidFill>
                  <a:srgbClr val="FFFF00"/>
                </a:solidFill>
              </a:rPr>
              <a:t>th</a:t>
            </a:r>
            <a:r>
              <a:rPr lang="en-US" sz="1200" b="1" i="1" dirty="0" smtClean="0">
                <a:solidFill>
                  <a:srgbClr val="FFFF00"/>
                </a:solidFill>
              </a:rPr>
              <a:t> Artillery  </a:t>
            </a:r>
            <a:r>
              <a:rPr lang="en-US" dirty="0" smtClean="0"/>
              <a:t>Who were carrying the colors of the Headquarters and headquarters company of the 30</a:t>
            </a:r>
            <a:r>
              <a:rPr lang="en-US" baseline="30000" dirty="0" smtClean="0"/>
              <a:t>th</a:t>
            </a:r>
            <a:r>
              <a:rPr lang="en-US" dirty="0" smtClean="0"/>
              <a:t> infantry division.</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Followed by members of the George Washington statue commission, the council of state,  and other local officials riding in automobiles.</a:t>
            </a:r>
          </a:p>
          <a:p>
            <a:endParaRPr lang="en-US" dirty="0" smtClean="0"/>
          </a:p>
          <a:p>
            <a:r>
              <a:rPr lang="en-US" dirty="0" smtClean="0"/>
              <a:t>Notice the Memorial auditorium in the rear center and the stunning view of Fayetteville street as it appeared over 40 years ago, in 1970.</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 came costumed colonial citizens.</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Followed by Hillsborough Colonial Fife and Drum corps</a:t>
            </a:r>
          </a:p>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 were portraying the Revolutionary War soldiers, who marched in this position during the 1821 parade.</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Finally George Washington himself, Dressed as a roman General.</a:t>
            </a:r>
          </a:p>
          <a:p>
            <a:endParaRPr lang="en-US" dirty="0" smtClean="0"/>
          </a:p>
          <a:p>
            <a:r>
              <a:rPr lang="en-US" dirty="0" smtClean="0"/>
              <a:t>Quoted from N&amp;O 5/30/70 from the 1849 book “the works of Antonio Canova in Sculpture and Modeling” This description provided by countess </a:t>
            </a:r>
            <a:r>
              <a:rPr lang="en-US" dirty="0" err="1" smtClean="0"/>
              <a:t>Allbrizzi</a:t>
            </a:r>
            <a:r>
              <a:rPr lang="en-US" dirty="0" smtClean="0"/>
              <a:t>:</a:t>
            </a:r>
          </a:p>
          <a:p>
            <a:endParaRPr lang="en-US" dirty="0" smtClean="0"/>
          </a:p>
          <a:p>
            <a:r>
              <a:rPr lang="en-US" dirty="0" smtClean="0"/>
              <a:t>“…The fine Tunic which he wears is seen only at the knee, being covered by an ample ornamented cuirass (</a:t>
            </a:r>
            <a:r>
              <a:rPr lang="vi-VN" dirty="0" smtClean="0"/>
              <a:t>(</a:t>
            </a:r>
            <a:r>
              <a:rPr lang="vi-VN" sz="1200" kern="1200" dirty="0" smtClean="0">
                <a:solidFill>
                  <a:schemeClr val="tx1"/>
                </a:solidFill>
                <a:latin typeface="+mn-lt"/>
                <a:ea typeface="+mn-ea"/>
                <a:cs typeface="+mn-cs"/>
              </a:rPr>
              <a:t>kwĭ-răs'</a:t>
            </a:r>
            <a:r>
              <a:rPr lang="vi-VN" dirty="0" smtClean="0"/>
              <a:t>)</a:t>
            </a:r>
            <a:r>
              <a:rPr lang="en-US" dirty="0" smtClean="0"/>
              <a:t> pronounced </a:t>
            </a:r>
            <a:r>
              <a:rPr lang="en-US" dirty="0" err="1" smtClean="0"/>
              <a:t>Kwa-Rahzz</a:t>
            </a:r>
            <a:r>
              <a:rPr lang="en-US" dirty="0" smtClean="0"/>
              <a:t>) (metal breastplate); above which is a magnificent mantle fastened by a clasp on the right shoulder and flowing down in Majestic Folds, Beneath his right foot, which is extended forward, is a </a:t>
            </a:r>
            <a:r>
              <a:rPr lang="en-US" dirty="0" err="1" smtClean="0"/>
              <a:t>parazonium</a:t>
            </a:r>
            <a:r>
              <a:rPr lang="en-US" dirty="0" smtClean="0"/>
              <a:t> (pronounced Pair–a-zone-E-um)(Short Sword) sheathed, and a scepter, signifying that the successful termination of the war and the establishment of the laws has rendered them now useless.”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 H. G. Jones, Head of the dept</a:t>
            </a:r>
            <a:r>
              <a:rPr lang="en-US" baseline="0" dirty="0" smtClean="0"/>
              <a:t> of Archives and History gave a brief History of the statue. He recalled the State house fire of 1831 resulting in the destruction of the original Canova Statue and explained that the 1840 Capitol was built with space in the rotunda specifically for a replacement statue. He recalled how Annie Ramsey of Raleigh, co chair with Mrs. Albert Edwards of the local DAR chapter’s committee, persuaded the 1963 general assembly to establish the George Washington Statue Commission.</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State Senator Hector Maclean, of Lumberton,  Chairman of Statue Commission spoke briefly and told the crowd that the statue “is not a replica but a duplicate original because it was carved from Canova’s original Model in Possagano, Italy” and mentioned the efforts of State assembly woman Mrs. John B. Chase, representing Wayne county who revived the bill authorizing the placement of the statue in the Capitol Rotunda in 1967.</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Spectators on the plaza in front of the East Capitol Entrance, In front of the 3 Presidents Statue. The fountains are still in place today.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“Then began the delicate task of getting the statue into the Capitol And beneath the Rotunda” (undated newspaper article)</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fork lift (Yellow </a:t>
            </a:r>
            <a:r>
              <a:rPr lang="en-US" dirty="0" err="1" smtClean="0"/>
              <a:t>Macine</a:t>
            </a:r>
            <a:r>
              <a:rPr lang="en-US" dirty="0" smtClean="0"/>
              <a:t> in right foreground) was used to hoist the heavy statue, sitting on temporary wooden pallets, from the sidewalk onto prepared, greased treads leading to the rotunda from the East entrance to the Capitol. </a:t>
            </a:r>
          </a:p>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view, taken from the side of the Entrance, shows the entrance doors removed and the statue on a pallet that is being winched along wooden beams laid on the floor.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Statue is inched slowly into the rotunda using a winch and greased skids. Notice the spectators watching</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statue is carefully located, atop temporary wooden pallets, in the center of the rotunda until the base arrives and the statue can be mounted.</a:t>
            </a:r>
          </a:p>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statue is an easy target for Political cartoons in 1970.</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Floor was carefully cut and removed, revealing the original foundation from the Canova statue from before the 1831 fire.</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modern foundation is prepared.</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“Then began the delicate task of getting the statue into the Capitol And beneath the Rotunda” (undated newspaper article)</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View from inside Capitol looking out, notice the exterior doors.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contemporary view of the statue. </a:t>
            </a:r>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2CC79C-25F5-4DEF-8153-41930FE462D6}" type="slidenum">
              <a:rPr lang="en-US" smtClean="0"/>
              <a:pPr/>
              <a:t>58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679ECEB-D50F-4564-BD0E-CB19FA74F9DE}" type="datetimeFigureOut">
              <a:rPr lang="en-US" smtClean="0"/>
              <a:pPr/>
              <a:t>4/25/2017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CE344ABD-CECC-439A-B677-F3C9D7DD343A}"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79ECEB-D50F-4564-BD0E-CB19FA74F9DE}" type="datetimeFigureOut">
              <a:rPr lang="en-US" smtClean="0"/>
              <a:pPr/>
              <a:t>4/25/2017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679ECEB-D50F-4564-BD0E-CB19FA74F9DE}" type="datetimeFigureOut">
              <a:rPr lang="en-US" smtClean="0"/>
              <a:pPr/>
              <a:t>4/25/2017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CE344ABD-CECC-439A-B677-F3C9D7DD343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679ECEB-D50F-4564-BD0E-CB19FA74F9DE}" type="datetimeFigureOut">
              <a:rPr lang="en-US" smtClean="0"/>
              <a:pPr/>
              <a:t>4/25/2017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679ECEB-D50F-4564-BD0E-CB19FA74F9DE}" type="datetimeFigureOut">
              <a:rPr lang="en-US" smtClean="0"/>
              <a:pPr/>
              <a:t>4/25/2017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679ECEB-D50F-4564-BD0E-CB19FA74F9DE}" type="datetimeFigureOut">
              <a:rPr lang="en-US" smtClean="0"/>
              <a:pPr/>
              <a:t>4/25/2017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79ECEB-D50F-4564-BD0E-CB19FA74F9DE}" type="datetimeFigureOut">
              <a:rPr lang="en-US" smtClean="0"/>
              <a:pPr/>
              <a:t>4/25/2017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679ECEB-D50F-4564-BD0E-CB19FA74F9DE}" type="datetimeFigureOut">
              <a:rPr lang="en-US" smtClean="0"/>
              <a:pPr/>
              <a:t>4/25/2017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679ECEB-D50F-4564-BD0E-CB19FA74F9DE}" type="datetimeFigureOut">
              <a:rPr lang="en-US" smtClean="0"/>
              <a:pPr/>
              <a:t>4/25/2017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79ECEB-D50F-4564-BD0E-CB19FA74F9DE}" type="datetimeFigureOut">
              <a:rPr lang="en-US" smtClean="0"/>
              <a:pPr/>
              <a:t>4/25/2017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79ECEB-D50F-4564-BD0E-CB19FA74F9DE}" type="datetimeFigureOut">
              <a:rPr lang="en-US" smtClean="0"/>
              <a:pPr/>
              <a:t>4/25/2017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44ABD-CECC-439A-B677-F3C9D7DD34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679ECEB-D50F-4564-BD0E-CB19FA74F9DE}" type="datetimeFigureOut">
              <a:rPr lang="en-US" smtClean="0"/>
              <a:pPr/>
              <a:t>4/25/2017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E344ABD-CECC-439A-B677-F3C9D7DD343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I-1-8-014.jpg"/>
          <p:cNvPicPr>
            <a:picLocks noChangeAspect="1"/>
          </p:cNvPicPr>
          <p:nvPr/>
        </p:nvPicPr>
        <p:blipFill>
          <a:blip r:embed="rId3" cstate="print"/>
          <a:stretch>
            <a:fillRect/>
          </a:stretch>
        </p:blipFill>
        <p:spPr>
          <a:xfrm>
            <a:off x="2362200" y="152400"/>
            <a:ext cx="4114800" cy="6474337"/>
          </a:xfrm>
          <a:prstGeom prst="rect">
            <a:avLst/>
          </a:prstGeom>
        </p:spPr>
      </p:pic>
      <p:sp>
        <p:nvSpPr>
          <p:cNvPr id="2" name="Title 1"/>
          <p:cNvSpPr>
            <a:spLocks noGrp="1"/>
          </p:cNvSpPr>
          <p:nvPr>
            <p:ph type="ctrTitle"/>
          </p:nvPr>
        </p:nvSpPr>
        <p:spPr>
          <a:xfrm>
            <a:off x="457200" y="1295400"/>
            <a:ext cx="8229600" cy="1828800"/>
          </a:xfrm>
        </p:spPr>
        <p:txBody>
          <a:bodyPr/>
          <a:lstStyle/>
          <a:p>
            <a:r>
              <a:rPr lang="en-US" dirty="0" smtClean="0">
                <a:solidFill>
                  <a:srgbClr val="FFFF00"/>
                </a:solidFill>
              </a:rPr>
              <a:t>From Roma to Raleigh</a:t>
            </a:r>
            <a:endParaRPr lang="en-US" dirty="0">
              <a:solidFill>
                <a:srgbClr val="FFFF00"/>
              </a:solidFill>
            </a:endParaRPr>
          </a:p>
        </p:txBody>
      </p:sp>
      <p:sp>
        <p:nvSpPr>
          <p:cNvPr id="3" name="Subtitle 2"/>
          <p:cNvSpPr>
            <a:spLocks noGrp="1"/>
          </p:cNvSpPr>
          <p:nvPr>
            <p:ph type="subTitle" idx="1"/>
          </p:nvPr>
        </p:nvSpPr>
        <p:spPr>
          <a:xfrm>
            <a:off x="2209800" y="5105400"/>
            <a:ext cx="4419600" cy="1240302"/>
          </a:xfrm>
        </p:spPr>
        <p:txBody>
          <a:bodyPr>
            <a:normAutofit fontScale="92500"/>
          </a:bodyPr>
          <a:lstStyle/>
          <a:p>
            <a:r>
              <a:rPr lang="en-US" dirty="0" smtClean="0">
                <a:solidFill>
                  <a:srgbClr val="FFFF00"/>
                </a:solidFill>
              </a:rPr>
              <a:t>George Washington’s </a:t>
            </a:r>
          </a:p>
          <a:p>
            <a:r>
              <a:rPr lang="en-US" dirty="0" smtClean="0">
                <a:solidFill>
                  <a:srgbClr val="FFFF00"/>
                </a:solidFill>
              </a:rPr>
              <a:t>Journey To The NC Capitol</a:t>
            </a:r>
          </a:p>
          <a:p>
            <a:endParaRPr lang="en-US" dirty="0"/>
          </a:p>
        </p:txBody>
      </p:sp>
      <p:sp>
        <p:nvSpPr>
          <p:cNvPr id="5" name="TextBox 4"/>
          <p:cNvSpPr txBox="1"/>
          <p:nvPr/>
        </p:nvSpPr>
        <p:spPr>
          <a:xfrm>
            <a:off x="2362200" y="6248400"/>
            <a:ext cx="5562600" cy="461665"/>
          </a:xfrm>
          <a:prstGeom prst="rect">
            <a:avLst/>
          </a:prstGeom>
          <a:noFill/>
        </p:spPr>
        <p:txBody>
          <a:bodyPr wrap="square" rtlCol="0">
            <a:spAutoFit/>
          </a:bodyPr>
          <a:lstStyle/>
          <a:p>
            <a:r>
              <a:rPr lang="en-US" sz="2400" dirty="0" smtClean="0"/>
              <a:t> </a:t>
            </a:r>
            <a:r>
              <a:rPr lang="en-US" sz="700" dirty="0" smtClean="0"/>
              <a:t>Copyright © 2010 by Rick Walton</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8" name="Picture 7" descr="Historic Views 001.png"/>
          <p:cNvPicPr>
            <a:picLocks noChangeAspect="1"/>
          </p:cNvPicPr>
          <p:nvPr/>
        </p:nvPicPr>
        <p:blipFill>
          <a:blip r:embed="rId3" cstate="print"/>
          <a:stretch>
            <a:fillRect/>
          </a:stretch>
        </p:blipFill>
        <p:spPr>
          <a:xfrm>
            <a:off x="1066800" y="152400"/>
            <a:ext cx="5070913" cy="3730478"/>
          </a:xfrm>
          <a:prstGeom prst="rect">
            <a:avLst/>
          </a:prstGeom>
        </p:spPr>
      </p:pic>
      <p:pic>
        <p:nvPicPr>
          <p:cNvPr id="4" name="Picture 3" descr="Antonio_Canova_Selfportrait_1792.jpg"/>
          <p:cNvPicPr>
            <a:picLocks noChangeAspect="1"/>
          </p:cNvPicPr>
          <p:nvPr/>
        </p:nvPicPr>
        <p:blipFill>
          <a:blip r:embed="rId4" cstate="print"/>
          <a:stretch>
            <a:fillRect/>
          </a:stretch>
        </p:blipFill>
        <p:spPr>
          <a:xfrm>
            <a:off x="1219200" y="3276600"/>
            <a:ext cx="2801779" cy="2819400"/>
          </a:xfrm>
          <a:prstGeom prst="rect">
            <a:avLst/>
          </a:prstGeom>
        </p:spPr>
      </p:pic>
      <p:pic>
        <p:nvPicPr>
          <p:cNvPr id="9" name="Picture 8" descr="CI-2-15A-009.jpg"/>
          <p:cNvPicPr>
            <a:picLocks noChangeAspect="1"/>
          </p:cNvPicPr>
          <p:nvPr/>
        </p:nvPicPr>
        <p:blipFill>
          <a:blip r:embed="rId5" cstate="print"/>
          <a:stretch>
            <a:fillRect/>
          </a:stretch>
        </p:blipFill>
        <p:spPr>
          <a:xfrm>
            <a:off x="4343400" y="304800"/>
            <a:ext cx="4251960" cy="6273384"/>
          </a:xfrm>
          <a:prstGeom prst="rect">
            <a:avLst/>
          </a:prstGeom>
        </p:spPr>
      </p:pic>
      <p:sp>
        <p:nvSpPr>
          <p:cNvPr id="7" name="TextBox 6"/>
          <p:cNvSpPr txBox="1"/>
          <p:nvPr/>
        </p:nvSpPr>
        <p:spPr>
          <a:xfrm>
            <a:off x="914400" y="5105400"/>
            <a:ext cx="3429000" cy="1015663"/>
          </a:xfrm>
          <a:prstGeom prst="rect">
            <a:avLst/>
          </a:prstGeom>
          <a:noFill/>
        </p:spPr>
        <p:txBody>
          <a:bodyPr wrap="square" rtlCol="0">
            <a:spAutoFit/>
          </a:bodyPr>
          <a:lstStyle/>
          <a:p>
            <a:pPr algn="ctr"/>
            <a:endParaRPr lang="it-IT" sz="2400" b="1" dirty="0" smtClean="0"/>
          </a:p>
          <a:p>
            <a:pPr algn="ctr"/>
            <a:r>
              <a:rPr lang="it-IT" sz="2400" b="1" dirty="0" smtClean="0"/>
              <a:t>Antonio Canova</a:t>
            </a:r>
            <a:r>
              <a:rPr lang="it-IT" sz="2400" dirty="0" smtClean="0"/>
              <a:t> </a:t>
            </a:r>
            <a:endParaRPr lang="it-IT" dirty="0" smtClean="0"/>
          </a:p>
          <a:p>
            <a:pPr algn="ctr"/>
            <a:r>
              <a:rPr lang="it-IT" sz="1200" dirty="0" smtClean="0"/>
              <a:t>(1 November 1757 – 13 October 1822) </a:t>
            </a:r>
            <a:endParaRPr lang="en-US"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600" decel="100000"/>
                                        <p:tgtEl>
                                          <p:spTgt spid="4"/>
                                        </p:tgtEl>
                                      </p:cBhvr>
                                    </p:animEffect>
                                    <p:anim calcmode="lin" valueType="num">
                                      <p:cBhvr>
                                        <p:cTn id="8" dur="1600" decel="100000" fill="hold"/>
                                        <p:tgtEl>
                                          <p:spTgt spid="4"/>
                                        </p:tgtEl>
                                        <p:attrNameLst>
                                          <p:attrName>style.rotation</p:attrName>
                                        </p:attrNameLst>
                                      </p:cBhvr>
                                      <p:tavLst>
                                        <p:tav tm="0">
                                          <p:val>
                                            <p:fltVal val="-90"/>
                                          </p:val>
                                        </p:tav>
                                        <p:tav tm="100000">
                                          <p:val>
                                            <p:fltVal val="0"/>
                                          </p:val>
                                        </p:tav>
                                      </p:tavLst>
                                    </p:anim>
                                    <p:anim calcmode="lin" valueType="num">
                                      <p:cBhvr>
                                        <p:cTn id="9" dur="1600" decel="100000" fill="hold"/>
                                        <p:tgtEl>
                                          <p:spTgt spid="4"/>
                                        </p:tgtEl>
                                        <p:attrNameLst>
                                          <p:attrName>ppt_x</p:attrName>
                                        </p:attrNameLst>
                                      </p:cBhvr>
                                      <p:tavLst>
                                        <p:tav tm="0">
                                          <p:val>
                                            <p:strVal val="#ppt_x+0.4"/>
                                          </p:val>
                                        </p:tav>
                                        <p:tav tm="100000">
                                          <p:val>
                                            <p:strVal val="#ppt_x-0.05"/>
                                          </p:val>
                                        </p:tav>
                                      </p:tavLst>
                                    </p:anim>
                                    <p:anim calcmode="lin" valueType="num">
                                      <p:cBhvr>
                                        <p:cTn id="10" dur="1600" decel="100000" fill="hold"/>
                                        <p:tgtEl>
                                          <p:spTgt spid="4"/>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4"/>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5"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heckerboard(across)">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2000" fill="hold"/>
                                        <p:tgtEl>
                                          <p:spTgt spid="9"/>
                                        </p:tgtEl>
                                        <p:attrNameLst>
                                          <p:attrName>ppt_x</p:attrName>
                                        </p:attrNameLst>
                                      </p:cBhvr>
                                      <p:tavLst>
                                        <p:tav tm="0">
                                          <p:val>
                                            <p:strVal val="1+#ppt_w/2"/>
                                          </p:val>
                                        </p:tav>
                                        <p:tav tm="100000">
                                          <p:val>
                                            <p:strVal val="#ppt_x"/>
                                          </p:val>
                                        </p:tav>
                                      </p:tavLst>
                                    </p:anim>
                                    <p:anim calcmode="lin" valueType="num">
                                      <p:cBhvr additive="base">
                                        <p:cTn id="22"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5" name="Picture 4" descr="CI-2-15A-009.jpg"/>
          <p:cNvPicPr>
            <a:picLocks noChangeAspect="1"/>
          </p:cNvPicPr>
          <p:nvPr/>
        </p:nvPicPr>
        <p:blipFill>
          <a:blip r:embed="rId3" cstate="print"/>
          <a:stretch>
            <a:fillRect/>
          </a:stretch>
        </p:blipFill>
        <p:spPr>
          <a:xfrm>
            <a:off x="2819400" y="228600"/>
            <a:ext cx="4251960" cy="6273384"/>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0" y="0"/>
            <a:ext cx="9216000" cy="6858000"/>
          </a:xfrm>
          <a:prstGeom prst="rect">
            <a:avLst/>
          </a:prstGeom>
          <a:noFill/>
          <a:ln w="9525">
            <a:noFill/>
            <a:miter lim="800000"/>
            <a:headEnd/>
            <a:tailEnd/>
          </a:ln>
        </p:spPr>
      </p:pic>
      <p:pic>
        <p:nvPicPr>
          <p:cNvPr id="7" name="Picture 6" descr="CI-2-15A-009.jpg"/>
          <p:cNvPicPr>
            <a:picLocks noChangeAspect="1"/>
          </p:cNvPicPr>
          <p:nvPr/>
        </p:nvPicPr>
        <p:blipFill>
          <a:blip r:embed="rId3" cstate="print">
            <a:lum bright="70000" contrast="-70000"/>
          </a:blip>
          <a:stretch>
            <a:fillRect/>
          </a:stretch>
        </p:blipFill>
        <p:spPr>
          <a:xfrm>
            <a:off x="2819400" y="228600"/>
            <a:ext cx="4251960" cy="62733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1+#ppt_w/2"/>
                                          </p:val>
                                        </p:tav>
                                        <p:tav tm="100000">
                                          <p:val>
                                            <p:strVal val="#ppt_x"/>
                                          </p:val>
                                        </p:tav>
                                      </p:tavLst>
                                    </p:anim>
                                    <p:anim calcmode="lin" valueType="num">
                                      <p:cBhvr additive="base">
                                        <p:cTn id="8" dur="3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51" presetClass="entr" presetSubtype="0"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155" decel="100000"/>
                                        <p:tgtEl>
                                          <p:spTgt spid="1026"/>
                                        </p:tgtEl>
                                      </p:cBhvr>
                                    </p:animEffect>
                                    <p:animScale>
                                      <p:cBhvr>
                                        <p:cTn id="13" dur="1155" decel="100000"/>
                                        <p:tgtEl>
                                          <p:spTgt spid="1026"/>
                                        </p:tgtEl>
                                      </p:cBhvr>
                                      <p:from x="10000" y="10000"/>
                                      <p:to x="200000" y="450000"/>
                                    </p:animScale>
                                    <p:animScale>
                                      <p:cBhvr>
                                        <p:cTn id="14" dur="1845" accel="100000" fill="hold">
                                          <p:stCondLst>
                                            <p:cond delay="1155"/>
                                          </p:stCondLst>
                                        </p:cTn>
                                        <p:tgtEl>
                                          <p:spTgt spid="1026"/>
                                        </p:tgtEl>
                                      </p:cBhvr>
                                      <p:from x="200000" y="450000"/>
                                      <p:to x="100000" y="100000"/>
                                    </p:animScale>
                                    <p:set>
                                      <p:cBhvr>
                                        <p:cTn id="15" dur="1155" fill="hold"/>
                                        <p:tgtEl>
                                          <p:spTgt spid="1026"/>
                                        </p:tgtEl>
                                        <p:attrNameLst>
                                          <p:attrName>ppt_x</p:attrName>
                                        </p:attrNameLst>
                                      </p:cBhvr>
                                      <p:to>
                                        <p:strVal val="(0.5)"/>
                                      </p:to>
                                    </p:set>
                                    <p:anim from="(0.5)" to="(#ppt_x)" calcmode="lin" valueType="num">
                                      <p:cBhvr>
                                        <p:cTn id="16" dur="1845" accel="100000" fill="hold">
                                          <p:stCondLst>
                                            <p:cond delay="1155"/>
                                          </p:stCondLst>
                                        </p:cTn>
                                        <p:tgtEl>
                                          <p:spTgt spid="1026"/>
                                        </p:tgtEl>
                                        <p:attrNameLst>
                                          <p:attrName>ppt_x</p:attrName>
                                        </p:attrNameLst>
                                      </p:cBhvr>
                                    </p:anim>
                                    <p:set>
                                      <p:cBhvr>
                                        <p:cTn id="17" dur="1155" fill="hold"/>
                                        <p:tgtEl>
                                          <p:spTgt spid="1026"/>
                                        </p:tgtEl>
                                        <p:attrNameLst>
                                          <p:attrName>ppt_y</p:attrName>
                                        </p:attrNameLst>
                                      </p:cBhvr>
                                      <p:to>
                                        <p:strVal val="(#ppt_y+0.4)"/>
                                      </p:to>
                                    </p:set>
                                    <p:anim from="(#ppt_y+0.4)" to="(#ppt_y)" calcmode="lin" valueType="num">
                                      <p:cBhvr>
                                        <p:cTn id="18" dur="1845" accel="100000" fill="hold">
                                          <p:stCondLst>
                                            <p:cond delay="1155"/>
                                          </p:stCondLst>
                                        </p:cTn>
                                        <p:tgtEl>
                                          <p:spTgt spid="1026"/>
                                        </p:tgtEl>
                                        <p:attrNameLst>
                                          <p:attrName>ppt_y</p:attrName>
                                        </p:attrNameLst>
                                      </p:cBhvr>
                                    </p:anim>
                                  </p:childTnLst>
                                </p:cTn>
                              </p:par>
                              <p:par>
                                <p:cTn id="19" presetID="1" presetClass="entr" presetSubtype="0" fill="hold" nodeType="withEffect">
                                  <p:stCondLst>
                                    <p:cond delay="2100"/>
                                  </p:stCondLst>
                                  <p:childTnLst>
                                    <p:set>
                                      <p:cBhvr>
                                        <p:cTn id="20" dur="1" fill="hold">
                                          <p:stCondLst>
                                            <p:cond delay="0"/>
                                          </p:stCondLst>
                                        </p:cTn>
                                        <p:tgtEl>
                                          <p:spTgt spid="7"/>
                                        </p:tgtEl>
                                        <p:attrNameLst>
                                          <p:attrName>style.visibility</p:attrName>
                                        </p:attrNameLst>
                                      </p:cBhvr>
                                      <p:to>
                                        <p:strVal val="visible"/>
                                      </p:to>
                                    </p:set>
                                  </p:childTnLst>
                                </p:cTn>
                              </p:par>
                              <p:par>
                                <p:cTn id="21" presetID="35" presetClass="exit" presetSubtype="0" fill="hold" nodeType="withEffect">
                                  <p:stCondLst>
                                    <p:cond delay="3000"/>
                                  </p:stCondLst>
                                  <p:childTnLst>
                                    <p:animEffect transition="out" filter="fade">
                                      <p:cBhvr>
                                        <p:cTn id="22" dur="2000"/>
                                        <p:tgtEl>
                                          <p:spTgt spid="7"/>
                                        </p:tgtEl>
                                      </p:cBhvr>
                                    </p:animEffect>
                                    <p:anim calcmode="lin" valueType="num">
                                      <p:cBhvr>
                                        <p:cTn id="23" dur="2000"/>
                                        <p:tgtEl>
                                          <p:spTgt spid="7"/>
                                        </p:tgtEl>
                                        <p:attrNameLst>
                                          <p:attrName>style.rotation</p:attrName>
                                        </p:attrNameLst>
                                      </p:cBhvr>
                                      <p:tavLst>
                                        <p:tav tm="0">
                                          <p:val>
                                            <p:fltVal val="0"/>
                                          </p:val>
                                        </p:tav>
                                        <p:tav tm="100000">
                                          <p:val>
                                            <p:fltVal val="720"/>
                                          </p:val>
                                        </p:tav>
                                      </p:tavLst>
                                    </p:anim>
                                    <p:anim calcmode="lin" valueType="num">
                                      <p:cBhvr>
                                        <p:cTn id="24" dur="2000"/>
                                        <p:tgtEl>
                                          <p:spTgt spid="7"/>
                                        </p:tgtEl>
                                        <p:attrNameLst>
                                          <p:attrName>ppt_h</p:attrName>
                                        </p:attrNameLst>
                                      </p:cBhvr>
                                      <p:tavLst>
                                        <p:tav tm="0">
                                          <p:val>
                                            <p:strVal val="ppt_h"/>
                                          </p:val>
                                        </p:tav>
                                        <p:tav tm="100000">
                                          <p:val>
                                            <p:fltVal val="0"/>
                                          </p:val>
                                        </p:tav>
                                      </p:tavLst>
                                    </p:anim>
                                    <p:anim calcmode="lin" valueType="num">
                                      <p:cBhvr>
                                        <p:cTn id="25" dur="2000"/>
                                        <p:tgtEl>
                                          <p:spTgt spid="7"/>
                                        </p:tgtEl>
                                        <p:attrNameLst>
                                          <p:attrName>ppt_w</p:attrName>
                                        </p:attrNameLst>
                                      </p:cBhvr>
                                      <p:tavLst>
                                        <p:tav tm="0">
                                          <p:val>
                                            <p:strVal val="ppt_w"/>
                                          </p:val>
                                        </p:tav>
                                        <p:tav tm="100000">
                                          <p:val>
                                            <p:fltVal val="0"/>
                                          </p:val>
                                        </p:tav>
                                      </p:tavLst>
                                    </p:anim>
                                    <p:set>
                                      <p:cBhvr>
                                        <p:cTn id="26"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447800" y="457200"/>
            <a:ext cx="7010400" cy="5968373"/>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447800" y="811335"/>
            <a:ext cx="7010400" cy="5260103"/>
          </a:xfrm>
          <a:prstGeom prst="rect">
            <a:avLst/>
          </a:prstGeom>
        </p:spPr>
      </p:pic>
      <p:sp>
        <p:nvSpPr>
          <p:cNvPr id="4" name="TextBox 3"/>
          <p:cNvSpPr txBox="1"/>
          <p:nvPr/>
        </p:nvSpPr>
        <p:spPr>
          <a:xfrm>
            <a:off x="1447800" y="152400"/>
            <a:ext cx="7010400" cy="400110"/>
          </a:xfrm>
          <a:prstGeom prst="rect">
            <a:avLst/>
          </a:prstGeom>
          <a:noFill/>
        </p:spPr>
        <p:txBody>
          <a:bodyPr wrap="square" rtlCol="0">
            <a:spAutoFit/>
          </a:bodyPr>
          <a:lstStyle/>
          <a:p>
            <a:r>
              <a:rPr lang="en-US" sz="2000" b="1" dirty="0" smtClean="0"/>
              <a:t>92 year old R. O. Everett and his Wife Kathleen</a:t>
            </a:r>
            <a:endParaRPr lang="en-US" sz="20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CI-1-8L-18cu </a:t>
            </a:r>
            <a:endParaRPr lang="en-US" sz="900" dirty="0"/>
          </a:p>
        </p:txBody>
      </p:sp>
      <p:sp>
        <p:nvSpPr>
          <p:cNvPr id="7" name="TextBox 6"/>
          <p:cNvSpPr txBox="1"/>
          <p:nvPr/>
        </p:nvSpPr>
        <p:spPr>
          <a:xfrm>
            <a:off x="4343400" y="5334000"/>
            <a:ext cx="1600200" cy="400110"/>
          </a:xfrm>
          <a:prstGeom prst="rect">
            <a:avLst/>
          </a:prstGeom>
          <a:noFill/>
        </p:spPr>
        <p:txBody>
          <a:bodyPr wrap="square" rtlCol="0">
            <a:spAutoFit/>
          </a:bodyPr>
          <a:lstStyle/>
          <a:p>
            <a:pPr algn="ctr"/>
            <a:r>
              <a:rPr lang="en-US" sz="1000" b="1" dirty="0" smtClean="0">
                <a:solidFill>
                  <a:schemeClr val="bg1"/>
                </a:solidFill>
              </a:rPr>
              <a:t>Reuben Oscar Everett (1879-1971)</a:t>
            </a:r>
            <a:endParaRPr lang="en-US" sz="1000" b="1" dirty="0">
              <a:solidFill>
                <a:schemeClr val="bg1"/>
              </a:solidFill>
            </a:endParaRPr>
          </a:p>
        </p:txBody>
      </p:sp>
      <p:sp>
        <p:nvSpPr>
          <p:cNvPr id="8" name="TextBox 7"/>
          <p:cNvSpPr txBox="1"/>
          <p:nvPr/>
        </p:nvSpPr>
        <p:spPr>
          <a:xfrm>
            <a:off x="5943600" y="5410200"/>
            <a:ext cx="1447800" cy="553998"/>
          </a:xfrm>
          <a:prstGeom prst="rect">
            <a:avLst/>
          </a:prstGeom>
          <a:noFill/>
        </p:spPr>
        <p:txBody>
          <a:bodyPr wrap="square" rtlCol="0">
            <a:spAutoFit/>
          </a:bodyPr>
          <a:lstStyle/>
          <a:p>
            <a:pPr algn="ctr"/>
            <a:r>
              <a:rPr lang="en-US" sz="1000" b="1" dirty="0" smtClean="0">
                <a:solidFill>
                  <a:schemeClr val="bg1"/>
                </a:solidFill>
              </a:rPr>
              <a:t>Kathrine Robinson Everett (1893-1992</a:t>
            </a:r>
            <a:r>
              <a:rPr lang="en-US" sz="2000" b="1" dirty="0" smtClean="0"/>
              <a:t>)</a:t>
            </a:r>
            <a:r>
              <a:rPr lang="en-US" sz="2000" dirty="0" smtClean="0"/>
              <a:t> </a:t>
            </a:r>
            <a:endParaRPr lang="en-US" sz="20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1905000" y="304800"/>
            <a:ext cx="5943600" cy="6863417"/>
          </a:xfrm>
          <a:prstGeom prst="rect">
            <a:avLst/>
          </a:prstGeom>
          <a:noFill/>
        </p:spPr>
        <p:txBody>
          <a:bodyPr wrap="square" rtlCol="0">
            <a:spAutoFit/>
          </a:bodyPr>
          <a:lstStyle/>
          <a:p>
            <a:pPr algn="ctr"/>
            <a:r>
              <a:rPr lang="en-US" sz="8800" dirty="0" smtClean="0"/>
              <a:t>Is it REALLY </a:t>
            </a:r>
          </a:p>
          <a:p>
            <a:pPr algn="ctr"/>
            <a:r>
              <a:rPr lang="en-US" sz="8800" dirty="0" smtClean="0"/>
              <a:t>Canova’s </a:t>
            </a:r>
          </a:p>
          <a:p>
            <a:pPr algn="ctr"/>
            <a:r>
              <a:rPr lang="en-US" sz="8800" dirty="0" smtClean="0"/>
              <a:t>Statue?</a:t>
            </a:r>
          </a:p>
          <a:p>
            <a:pPr algn="ctr"/>
            <a:endParaRPr lang="en-US" sz="88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914400" y="1295400"/>
            <a:ext cx="8107740" cy="4407849"/>
          </a:xfrm>
          <a:prstGeom prst="rect">
            <a:avLst/>
          </a:prstGeom>
        </p:spPr>
      </p:pic>
      <p:sp>
        <p:nvSpPr>
          <p:cNvPr id="4" name="TextBox 3"/>
          <p:cNvSpPr txBox="1"/>
          <p:nvPr/>
        </p:nvSpPr>
        <p:spPr>
          <a:xfrm>
            <a:off x="1447800" y="152400"/>
            <a:ext cx="7010400" cy="400110"/>
          </a:xfrm>
          <a:prstGeom prst="rect">
            <a:avLst/>
          </a:prstGeom>
          <a:noFill/>
        </p:spPr>
        <p:txBody>
          <a:bodyPr wrap="square" rtlCol="0">
            <a:spAutoFit/>
          </a:bodyPr>
          <a:lstStyle/>
          <a:p>
            <a:pPr algn="ctr"/>
            <a:r>
              <a:rPr lang="en-US" sz="2000" b="1" dirty="0" smtClean="0"/>
              <a:t>Inscription on rear base of monument</a:t>
            </a:r>
            <a:endParaRPr lang="en-US" sz="2000" b="1" dirty="0"/>
          </a:p>
        </p:txBody>
      </p:sp>
      <p:sp>
        <p:nvSpPr>
          <p:cNvPr id="5" name="TextBox 4"/>
          <p:cNvSpPr txBox="1"/>
          <p:nvPr/>
        </p:nvSpPr>
        <p:spPr>
          <a:xfrm>
            <a:off x="5486400" y="6400800"/>
            <a:ext cx="2667000" cy="230832"/>
          </a:xfrm>
          <a:prstGeom prst="rect">
            <a:avLst/>
          </a:prstGeom>
          <a:noFill/>
        </p:spPr>
        <p:txBody>
          <a:bodyPr wrap="square" rtlCol="0">
            <a:spAutoFit/>
          </a:bodyPr>
          <a:lstStyle/>
          <a:p>
            <a:r>
              <a:rPr lang="en-US" sz="900" dirty="0" smtClean="0"/>
              <a:t>Source:  Photo by Rick Walton 2010</a:t>
            </a:r>
            <a:endParaRPr lang="en-US" sz="900" dirty="0"/>
          </a:p>
        </p:txBody>
      </p:sp>
      <p:sp>
        <p:nvSpPr>
          <p:cNvPr id="7" name="TextBox 6"/>
          <p:cNvSpPr txBox="1"/>
          <p:nvPr/>
        </p:nvSpPr>
        <p:spPr>
          <a:xfrm>
            <a:off x="1447800" y="2286000"/>
            <a:ext cx="7162800" cy="461665"/>
          </a:xfrm>
          <a:prstGeom prst="rect">
            <a:avLst/>
          </a:prstGeom>
          <a:noFill/>
        </p:spPr>
        <p:txBody>
          <a:bodyPr wrap="square" rtlCol="0">
            <a:spAutoFit/>
          </a:bodyPr>
          <a:lstStyle/>
          <a:p>
            <a:r>
              <a:rPr lang="en-US" sz="2400" b="1" dirty="0" smtClean="0">
                <a:solidFill>
                  <a:schemeClr val="bg1"/>
                </a:solidFill>
              </a:rPr>
              <a:t>Copy of Canova Sculpture by Romano </a:t>
            </a:r>
            <a:r>
              <a:rPr lang="en-US" sz="2400" b="1" dirty="0" err="1" smtClean="0">
                <a:solidFill>
                  <a:schemeClr val="bg1"/>
                </a:solidFill>
              </a:rPr>
              <a:t>Vio</a:t>
            </a:r>
            <a:r>
              <a:rPr lang="en-US" sz="2400" b="1" dirty="0" smtClean="0">
                <a:solidFill>
                  <a:schemeClr val="bg1"/>
                </a:solidFill>
              </a:rPr>
              <a:t> </a:t>
            </a:r>
            <a:endParaRPr lang="en-US" sz="2400" b="1" dirty="0">
              <a:solidFill>
                <a:schemeClr val="bg1"/>
              </a:solidFill>
            </a:endParaRPr>
          </a:p>
        </p:txBody>
      </p:sp>
      <p:sp>
        <p:nvSpPr>
          <p:cNvPr id="8" name="TextBox 7"/>
          <p:cNvSpPr txBox="1"/>
          <p:nvPr/>
        </p:nvSpPr>
        <p:spPr>
          <a:xfrm>
            <a:off x="1981200" y="3886200"/>
            <a:ext cx="4724400" cy="461665"/>
          </a:xfrm>
          <a:prstGeom prst="rect">
            <a:avLst/>
          </a:prstGeom>
          <a:noFill/>
        </p:spPr>
        <p:txBody>
          <a:bodyPr wrap="square" rtlCol="0">
            <a:spAutoFit/>
          </a:bodyPr>
          <a:lstStyle/>
          <a:p>
            <a:r>
              <a:rPr lang="en-US" sz="2400" b="1" dirty="0" smtClean="0">
                <a:solidFill>
                  <a:schemeClr val="bg1"/>
                </a:solidFill>
              </a:rPr>
              <a:t>Implementation in marble</a:t>
            </a:r>
            <a:endParaRPr lang="en-US" sz="2400" b="1" dirty="0">
              <a:solidFill>
                <a:schemeClr val="bg1"/>
              </a:solidFill>
            </a:endParaRPr>
          </a:p>
        </p:txBody>
      </p:sp>
      <p:sp>
        <p:nvSpPr>
          <p:cNvPr id="10" name="TextBox 9"/>
          <p:cNvSpPr txBox="1"/>
          <p:nvPr/>
        </p:nvSpPr>
        <p:spPr>
          <a:xfrm>
            <a:off x="1295400" y="4724400"/>
            <a:ext cx="7162800" cy="923330"/>
          </a:xfrm>
          <a:prstGeom prst="rect">
            <a:avLst/>
          </a:prstGeom>
          <a:noFill/>
        </p:spPr>
        <p:txBody>
          <a:bodyPr wrap="square" rtlCol="0">
            <a:spAutoFit/>
          </a:bodyPr>
          <a:lstStyle/>
          <a:p>
            <a:pPr algn="ctr"/>
            <a:r>
              <a:rPr lang="en-US" b="1" dirty="0" err="1" smtClean="0">
                <a:solidFill>
                  <a:schemeClr val="bg1"/>
                </a:solidFill>
              </a:rPr>
              <a:t>Pietrasanta</a:t>
            </a:r>
            <a:r>
              <a:rPr lang="en-US" b="1" dirty="0" smtClean="0">
                <a:solidFill>
                  <a:schemeClr val="bg1"/>
                </a:solidFill>
              </a:rPr>
              <a:t> is a town and commune on the coast of northern Tuscany in Italy, in the province of Lucca. </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Italian Sculptor Professor Romano </a:t>
            </a:r>
            <a:r>
              <a:rPr lang="en-US" sz="2000" b="1" dirty="0" err="1" smtClean="0"/>
              <a:t>Vio</a:t>
            </a:r>
            <a:r>
              <a:rPr lang="en-US" sz="2000" b="1" dirty="0" smtClean="0"/>
              <a:t> </a:t>
            </a:r>
          </a:p>
          <a:p>
            <a:pPr algn="ctr"/>
            <a:r>
              <a:rPr lang="en-US" sz="2000" b="1" dirty="0" smtClean="0"/>
              <a:t>( 11 Feb 1913 -23 Aug 1984) </a:t>
            </a:r>
          </a:p>
        </p:txBody>
      </p:sp>
      <p:sp>
        <p:nvSpPr>
          <p:cNvPr id="5" name="TextBox 4"/>
          <p:cNvSpPr txBox="1"/>
          <p:nvPr/>
        </p:nvSpPr>
        <p:spPr>
          <a:xfrm>
            <a:off x="5486400" y="6400800"/>
            <a:ext cx="2667000" cy="230832"/>
          </a:xfrm>
          <a:prstGeom prst="rect">
            <a:avLst/>
          </a:prstGeom>
          <a:noFill/>
        </p:spPr>
        <p:txBody>
          <a:bodyPr wrap="square" rtlCol="0">
            <a:spAutoFit/>
          </a:bodyPr>
          <a:lstStyle/>
          <a:p>
            <a:r>
              <a:rPr lang="en-US" sz="900" dirty="0" smtClean="0"/>
              <a:t>Source: Wikipedia on Internet</a:t>
            </a:r>
            <a:endParaRPr lang="en-US" sz="900" dirty="0"/>
          </a:p>
        </p:txBody>
      </p:sp>
      <p:pic>
        <p:nvPicPr>
          <p:cNvPr id="7" name="Picture 2"/>
          <p:cNvPicPr>
            <a:picLocks noChangeAspect="1" noChangeArrowheads="1"/>
          </p:cNvPicPr>
          <p:nvPr/>
        </p:nvPicPr>
        <p:blipFill>
          <a:blip r:embed="rId3" cstate="print"/>
          <a:srcRect/>
          <a:stretch>
            <a:fillRect/>
          </a:stretch>
        </p:blipFill>
        <p:spPr bwMode="auto">
          <a:xfrm>
            <a:off x="3048000" y="914400"/>
            <a:ext cx="3657600" cy="5503025"/>
          </a:xfrm>
          <a:prstGeom prst="rect">
            <a:avLst/>
          </a:prstGeom>
          <a:noFill/>
          <a:ln w="9525">
            <a:noFill/>
            <a:miter lim="800000"/>
            <a:headEnd/>
            <a:tailEnd/>
          </a:ln>
        </p:spPr>
      </p:pic>
      <p:pic>
        <p:nvPicPr>
          <p:cNvPr id="8" name="Picture 7" descr="Everett newspaper article 2.jpg"/>
          <p:cNvPicPr>
            <a:picLocks noChangeAspect="1"/>
          </p:cNvPicPr>
          <p:nvPr/>
        </p:nvPicPr>
        <p:blipFill>
          <a:blip r:embed="rId4" cstate="print"/>
          <a:stretch>
            <a:fillRect/>
          </a:stretch>
        </p:blipFill>
        <p:spPr>
          <a:xfrm>
            <a:off x="5257800" y="1219200"/>
            <a:ext cx="2895600" cy="463914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3.33333E-6 3.70028E-6 L -0.20833 -0.00116 " pathEditMode="fixed" rAng="0" ptsTypes="AA">
                                      <p:cBhvr>
                                        <p:cTn id="6" dur="2000" fill="hold"/>
                                        <p:tgtEl>
                                          <p:spTgt spid="7"/>
                                        </p:tgtEl>
                                        <p:attrNameLst>
                                          <p:attrName>ppt_x</p:attrName>
                                          <p:attrName>ppt_y</p:attrName>
                                        </p:attrNameLst>
                                      </p:cBhvr>
                                      <p:rCtr x="-10400" y="-100"/>
                                    </p:animMotion>
                                  </p:childTnLst>
                                </p:cTn>
                              </p:par>
                            </p:childTnLst>
                          </p:cTn>
                        </p:par>
                        <p:par>
                          <p:cTn id="7" fill="hold">
                            <p:stCondLst>
                              <p:cond delay="2000"/>
                            </p:stCondLst>
                            <p:childTnLst>
                              <p:par>
                                <p:cTn id="8" presetID="2" presetClass="entr" presetSubtype="8"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2000" fill="hold"/>
                                        <p:tgtEl>
                                          <p:spTgt spid="8"/>
                                        </p:tgtEl>
                                        <p:attrNameLst>
                                          <p:attrName>ppt_x</p:attrName>
                                        </p:attrNameLst>
                                      </p:cBhvr>
                                      <p:tavLst>
                                        <p:tav tm="0">
                                          <p:val>
                                            <p:strVal val="0-#ppt_w/2"/>
                                          </p:val>
                                        </p:tav>
                                        <p:tav tm="100000">
                                          <p:val>
                                            <p:strVal val="#ppt_x"/>
                                          </p:val>
                                        </p:tav>
                                      </p:tavLst>
                                    </p:anim>
                                    <p:anim calcmode="lin" valueType="num">
                                      <p:cBhvr additive="base">
                                        <p:cTn id="11"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2133600" y="1219200"/>
            <a:ext cx="5943600" cy="5509200"/>
          </a:xfrm>
          <a:prstGeom prst="rect">
            <a:avLst/>
          </a:prstGeom>
          <a:noFill/>
        </p:spPr>
        <p:txBody>
          <a:bodyPr wrap="square" rtlCol="0">
            <a:spAutoFit/>
          </a:bodyPr>
          <a:lstStyle/>
          <a:p>
            <a:pPr algn="ctr"/>
            <a:r>
              <a:rPr lang="en-US" sz="8800" dirty="0" smtClean="0"/>
              <a:t>Arriving </a:t>
            </a:r>
          </a:p>
          <a:p>
            <a:pPr algn="ctr"/>
            <a:r>
              <a:rPr lang="en-US" sz="8800" dirty="0" smtClean="0"/>
              <a:t>At</a:t>
            </a:r>
          </a:p>
          <a:p>
            <a:pPr algn="ctr"/>
            <a:r>
              <a:rPr lang="en-US" sz="8800" dirty="0" smtClean="0"/>
              <a:t>Norfolk</a:t>
            </a:r>
          </a:p>
          <a:p>
            <a:pPr algn="ctr"/>
            <a:endParaRPr lang="en-US" sz="88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2570060" y="838200"/>
            <a:ext cx="4805573" cy="5562600"/>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Statue in Crate at Norfolk Naval base </a:t>
            </a:r>
          </a:p>
          <a:p>
            <a:pPr algn="ctr"/>
            <a:r>
              <a:rPr lang="en-US" sz="2000" b="1" dirty="0" smtClean="0"/>
              <a:t>Unloaded from USS Neosho (</a:t>
            </a:r>
            <a:r>
              <a:rPr lang="en-US" sz="2000" b="1" i="1" dirty="0" smtClean="0"/>
              <a:t>on left, out of frame</a:t>
            </a:r>
            <a:r>
              <a:rPr lang="en-US" sz="2000" b="1" dirty="0" smtClean="0"/>
              <a:t>) </a:t>
            </a:r>
            <a:endParaRPr lang="en-US" sz="20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CI-1-8A-003e, N&amp;O article  Friday 22 May 1970</a:t>
            </a:r>
            <a:endParaRPr lang="en-US" sz="9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990600" y="1295400"/>
            <a:ext cx="7441276" cy="4979453"/>
          </a:xfrm>
          <a:prstGeom prst="rect">
            <a:avLst/>
          </a:prstGeom>
        </p:spPr>
      </p:pic>
      <p:sp>
        <p:nvSpPr>
          <p:cNvPr id="4" name="TextBox 3"/>
          <p:cNvSpPr txBox="1"/>
          <p:nvPr/>
        </p:nvSpPr>
        <p:spPr>
          <a:xfrm>
            <a:off x="1447800" y="152400"/>
            <a:ext cx="7010400" cy="1169551"/>
          </a:xfrm>
          <a:prstGeom prst="rect">
            <a:avLst/>
          </a:prstGeom>
          <a:noFill/>
        </p:spPr>
        <p:txBody>
          <a:bodyPr wrap="square" rtlCol="0">
            <a:spAutoFit/>
          </a:bodyPr>
          <a:lstStyle/>
          <a:p>
            <a:pPr algn="ctr"/>
            <a:r>
              <a:rPr lang="en-US" sz="2000" b="1" dirty="0" smtClean="0"/>
              <a:t>North Carolina Delegation:</a:t>
            </a:r>
          </a:p>
          <a:p>
            <a:pPr algn="ctr"/>
            <a:r>
              <a:rPr lang="en-US" sz="1600" b="1" dirty="0" smtClean="0"/>
              <a:t>Dr. Louise Hall (Duke University Architectural Historian)</a:t>
            </a:r>
          </a:p>
          <a:p>
            <a:pPr algn="ctr"/>
            <a:r>
              <a:rPr lang="en-US" sz="1600" b="1" dirty="0" smtClean="0"/>
              <a:t>Mrs. John B. Chase (NC Rep from Wayne County)</a:t>
            </a:r>
          </a:p>
          <a:p>
            <a:pPr algn="ctr"/>
            <a:r>
              <a:rPr lang="en-US" sz="1600" b="1" dirty="0" smtClean="0"/>
              <a:t>Ben Williams (Curator, NC Museum of Art)  </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CI-1-8A-011, N&amp;O article  Friday 22 May 1970</a:t>
            </a:r>
            <a:endParaRPr lang="en-US" sz="9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3029981" y="1295400"/>
            <a:ext cx="3362513" cy="4979453"/>
          </a:xfrm>
          <a:prstGeom prst="rect">
            <a:avLst/>
          </a:prstGeom>
        </p:spPr>
      </p:pic>
      <p:sp>
        <p:nvSpPr>
          <p:cNvPr id="4" name="TextBox 3"/>
          <p:cNvSpPr txBox="1"/>
          <p:nvPr/>
        </p:nvSpPr>
        <p:spPr>
          <a:xfrm>
            <a:off x="1447800" y="152400"/>
            <a:ext cx="7010400" cy="1015663"/>
          </a:xfrm>
          <a:prstGeom prst="rect">
            <a:avLst/>
          </a:prstGeom>
          <a:noFill/>
        </p:spPr>
        <p:txBody>
          <a:bodyPr wrap="square" rtlCol="0">
            <a:spAutoFit/>
          </a:bodyPr>
          <a:lstStyle/>
          <a:p>
            <a:pPr algn="ctr"/>
            <a:r>
              <a:rPr lang="en-US" sz="2000" b="1" dirty="0" smtClean="0"/>
              <a:t>Statue loaded on a truck provided by </a:t>
            </a:r>
          </a:p>
          <a:p>
            <a:pPr algn="ctr"/>
            <a:r>
              <a:rPr lang="en-US" sz="2000" b="1" dirty="0" smtClean="0"/>
              <a:t>Moss Trucking Co. of Charlotte </a:t>
            </a:r>
          </a:p>
          <a:p>
            <a:pPr algn="ctr"/>
            <a:r>
              <a:rPr lang="en-US" sz="2000" b="1" dirty="0" smtClean="0"/>
              <a:t>and transported to Raleigh.</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CI-1-8A-007, N&amp;O article  Friday 22 May 1970</a:t>
            </a:r>
            <a:endParaRPr lang="en-US" sz="9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4" name="TextBox 3"/>
          <p:cNvSpPr txBox="1"/>
          <p:nvPr/>
        </p:nvSpPr>
        <p:spPr>
          <a:xfrm>
            <a:off x="1447800" y="152400"/>
            <a:ext cx="7010400" cy="400110"/>
          </a:xfrm>
          <a:prstGeom prst="rect">
            <a:avLst/>
          </a:prstGeom>
          <a:noFill/>
        </p:spPr>
        <p:txBody>
          <a:bodyPr wrap="square" rtlCol="0">
            <a:spAutoFit/>
          </a:bodyPr>
          <a:lstStyle/>
          <a:p>
            <a:pPr algn="ctr"/>
            <a:r>
              <a:rPr lang="en-US" sz="2000" b="1" dirty="0" smtClean="0"/>
              <a:t>Statue uncrated, inspected and stored until the parade</a:t>
            </a:r>
            <a:endParaRPr lang="en-US" sz="16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CI-1-8A-008, CI-1-8B-005, CI-1-8B-005e</a:t>
            </a:r>
            <a:endParaRPr lang="en-US" sz="900" dirty="0"/>
          </a:p>
        </p:txBody>
      </p:sp>
      <p:pic>
        <p:nvPicPr>
          <p:cNvPr id="7" name="Picture 6" descr="CI-1-8A-008.jpg"/>
          <p:cNvPicPr>
            <a:picLocks noChangeAspect="1"/>
          </p:cNvPicPr>
          <p:nvPr/>
        </p:nvPicPr>
        <p:blipFill>
          <a:blip r:embed="rId3" cstate="print"/>
          <a:stretch>
            <a:fillRect/>
          </a:stretch>
        </p:blipFill>
        <p:spPr>
          <a:xfrm>
            <a:off x="838200" y="762000"/>
            <a:ext cx="3488436" cy="5486400"/>
          </a:xfrm>
          <a:prstGeom prst="rect">
            <a:avLst/>
          </a:prstGeom>
        </p:spPr>
      </p:pic>
      <p:pic>
        <p:nvPicPr>
          <p:cNvPr id="10" name="Picture 9" descr="CI-1-8B-005.jpg"/>
          <p:cNvPicPr>
            <a:picLocks noChangeAspect="1"/>
          </p:cNvPicPr>
          <p:nvPr/>
        </p:nvPicPr>
        <p:blipFill>
          <a:blip r:embed="rId4" cstate="print"/>
          <a:stretch>
            <a:fillRect/>
          </a:stretch>
        </p:blipFill>
        <p:spPr>
          <a:xfrm>
            <a:off x="4800600" y="762000"/>
            <a:ext cx="3584448" cy="5483352"/>
          </a:xfrm>
          <a:prstGeom prst="rect">
            <a:avLst/>
          </a:prstGeom>
        </p:spPr>
      </p:pic>
      <p:sp>
        <p:nvSpPr>
          <p:cNvPr id="12" name="TextBox 11"/>
          <p:cNvSpPr txBox="1"/>
          <p:nvPr/>
        </p:nvSpPr>
        <p:spPr>
          <a:xfrm>
            <a:off x="4800600" y="4343400"/>
            <a:ext cx="1905000" cy="415498"/>
          </a:xfrm>
          <a:prstGeom prst="rect">
            <a:avLst/>
          </a:prstGeom>
          <a:noFill/>
        </p:spPr>
        <p:txBody>
          <a:bodyPr wrap="square" rtlCol="0">
            <a:spAutoFit/>
          </a:bodyPr>
          <a:lstStyle/>
          <a:p>
            <a:pPr algn="ctr"/>
            <a:r>
              <a:rPr lang="en-US" sz="1050" b="1" dirty="0" smtClean="0">
                <a:solidFill>
                  <a:schemeClr val="bg1"/>
                </a:solidFill>
              </a:rPr>
              <a:t>Ben Williams,</a:t>
            </a:r>
          </a:p>
          <a:p>
            <a:pPr algn="ctr"/>
            <a:r>
              <a:rPr lang="en-US" sz="1050" b="1" dirty="0" smtClean="0">
                <a:solidFill>
                  <a:schemeClr val="bg1"/>
                </a:solidFill>
              </a:rPr>
              <a:t> N.C. Museum of Art</a:t>
            </a:r>
            <a:endParaRPr lang="en-US" sz="1050" b="1" dirty="0">
              <a:solidFill>
                <a:schemeClr val="bg1"/>
              </a:solidFill>
            </a:endParaRPr>
          </a:p>
        </p:txBody>
      </p:sp>
      <p:pic>
        <p:nvPicPr>
          <p:cNvPr id="11" name="Picture 10" descr="CI-1-8B-005cu.jpg"/>
          <p:cNvPicPr>
            <a:picLocks noChangeAspect="1"/>
          </p:cNvPicPr>
          <p:nvPr/>
        </p:nvPicPr>
        <p:blipFill>
          <a:blip r:embed="rId5" cstate="print"/>
          <a:stretch>
            <a:fillRect/>
          </a:stretch>
        </p:blipFill>
        <p:spPr>
          <a:xfrm>
            <a:off x="5181600" y="1371600"/>
            <a:ext cx="3164222" cy="443718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2133600" y="1219200"/>
            <a:ext cx="5943600" cy="2800767"/>
          </a:xfrm>
          <a:prstGeom prst="rect">
            <a:avLst/>
          </a:prstGeom>
          <a:noFill/>
        </p:spPr>
        <p:txBody>
          <a:bodyPr wrap="square" rtlCol="0">
            <a:spAutoFit/>
          </a:bodyPr>
          <a:lstStyle/>
          <a:p>
            <a:pPr algn="ctr"/>
            <a:r>
              <a:rPr lang="en-US" sz="8800" dirty="0" smtClean="0"/>
              <a:t>The </a:t>
            </a:r>
          </a:p>
          <a:p>
            <a:pPr algn="ctr"/>
            <a:r>
              <a:rPr lang="en-US" sz="8800" dirty="0" smtClean="0"/>
              <a:t>Parade</a:t>
            </a:r>
            <a:endParaRPr lang="en-US" sz="88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838200" y="838200"/>
            <a:ext cx="7673286" cy="4876799"/>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Starts with a BANG</a:t>
            </a:r>
            <a:endParaRPr lang="en-US" sz="1600" b="1" dirty="0"/>
          </a:p>
        </p:txBody>
      </p:sp>
      <p:sp>
        <p:nvSpPr>
          <p:cNvPr id="5" name="TextBox 4"/>
          <p:cNvSpPr txBox="1"/>
          <p:nvPr/>
        </p:nvSpPr>
        <p:spPr>
          <a:xfrm>
            <a:off x="5486400" y="6400800"/>
            <a:ext cx="2667000" cy="646331"/>
          </a:xfrm>
          <a:prstGeom prst="rect">
            <a:avLst/>
          </a:prstGeom>
          <a:noFill/>
        </p:spPr>
        <p:txBody>
          <a:bodyPr wrap="square" rtlCol="0">
            <a:spAutoFit/>
          </a:bodyPr>
          <a:lstStyle/>
          <a:p>
            <a:r>
              <a:rPr lang="en-US" sz="900" dirty="0" smtClean="0"/>
              <a:t>Source:  N. C. Capitol  Slide Digitization Project</a:t>
            </a:r>
          </a:p>
          <a:p>
            <a:r>
              <a:rPr lang="en-US" sz="900" dirty="0" smtClean="0"/>
              <a:t>Slide : CI-1-8I-010e, N&amp;O article  Friday 22 May 1970</a:t>
            </a:r>
          </a:p>
          <a:p>
            <a:endParaRPr lang="en-US" sz="900" dirty="0"/>
          </a:p>
        </p:txBody>
      </p:sp>
      <p:sp>
        <p:nvSpPr>
          <p:cNvPr id="7" name="TextBox 6"/>
          <p:cNvSpPr txBox="1"/>
          <p:nvPr/>
        </p:nvSpPr>
        <p:spPr>
          <a:xfrm>
            <a:off x="1143000" y="5257800"/>
            <a:ext cx="1762021" cy="276999"/>
          </a:xfrm>
          <a:prstGeom prst="rect">
            <a:avLst/>
          </a:prstGeom>
          <a:noFill/>
        </p:spPr>
        <p:txBody>
          <a:bodyPr wrap="none" rtlCol="0">
            <a:spAutoFit/>
          </a:bodyPr>
          <a:lstStyle/>
          <a:p>
            <a:r>
              <a:rPr lang="en-US" sz="1200" i="1" dirty="0" smtClean="0"/>
              <a:t>Hillsborough Light Rifles</a:t>
            </a:r>
            <a:endParaRPr lang="en-US" sz="1200" i="1"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140849" y="1419421"/>
            <a:ext cx="7140778" cy="4731411"/>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Military Band</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CI-1-8I-006 , N&amp;O article  Friday 22 May 1970 &amp; 30  May 1970</a:t>
            </a:r>
            <a:endParaRPr lang="en-US" sz="900" dirty="0"/>
          </a:p>
        </p:txBody>
      </p:sp>
      <p:sp>
        <p:nvSpPr>
          <p:cNvPr id="7" name="TextBox 6"/>
          <p:cNvSpPr txBox="1"/>
          <p:nvPr/>
        </p:nvSpPr>
        <p:spPr>
          <a:xfrm>
            <a:off x="1219200" y="5486400"/>
            <a:ext cx="4038600" cy="523220"/>
          </a:xfrm>
          <a:prstGeom prst="rect">
            <a:avLst/>
          </a:prstGeom>
          <a:noFill/>
        </p:spPr>
        <p:txBody>
          <a:bodyPr wrap="square" rtlCol="0">
            <a:spAutoFit/>
          </a:bodyPr>
          <a:lstStyle/>
          <a:p>
            <a:r>
              <a:rPr lang="en-US" sz="1400" b="1" i="1" dirty="0" smtClean="0">
                <a:solidFill>
                  <a:srgbClr val="FFFF00"/>
                </a:solidFill>
              </a:rPr>
              <a:t>30</a:t>
            </a:r>
            <a:r>
              <a:rPr lang="en-US" sz="1400" b="1" i="1" baseline="30000" dirty="0" smtClean="0">
                <a:solidFill>
                  <a:srgbClr val="FFFF00"/>
                </a:solidFill>
              </a:rPr>
              <a:t>th</a:t>
            </a:r>
            <a:r>
              <a:rPr lang="en-US" sz="1400" b="1" i="1" dirty="0" smtClean="0">
                <a:solidFill>
                  <a:srgbClr val="FFFF00"/>
                </a:solidFill>
              </a:rPr>
              <a:t> Infantry Division (Mechanized) </a:t>
            </a:r>
          </a:p>
          <a:p>
            <a:r>
              <a:rPr lang="en-US" sz="1400" b="1" i="1" dirty="0" smtClean="0">
                <a:solidFill>
                  <a:srgbClr val="FFFF00"/>
                </a:solidFill>
              </a:rPr>
              <a:t>N. C. Army National Guard</a:t>
            </a:r>
            <a:endParaRPr lang="en-US" sz="1400" b="1" i="1" dirty="0">
              <a:solidFill>
                <a:srgbClr val="FFFF0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156756" y="1419421"/>
            <a:ext cx="7108964" cy="4731411"/>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Military Marchers</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CI-1-8k-006, N&amp;O article  Friday 22 May 1970</a:t>
            </a:r>
            <a:endParaRPr lang="en-US" sz="9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181315" y="1419421"/>
            <a:ext cx="7059845" cy="4731411"/>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Military Marchers</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CI-1-8G-007, N&amp;O article  Friday 22 May 1970</a:t>
            </a:r>
            <a:endParaRPr lang="en-US" sz="9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762000" y="914400"/>
            <a:ext cx="8258796" cy="5248923"/>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Members of Statue Commission and other official’s Cars</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CI-1-8k-009, N&amp;O article  Friday 22 May 1970</a:t>
            </a:r>
            <a:endParaRPr lang="en-US" sz="9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990600" y="1419421"/>
            <a:ext cx="7441276" cy="4731411"/>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Colonial Citizen Marchers</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CI-1-8G-004e, N&amp;O article  Friday 22 May 1970</a:t>
            </a:r>
            <a:endParaRPr lang="en-US" sz="9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303713" y="1066801"/>
            <a:ext cx="7356316" cy="5084032"/>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Revolutionary War Soldiers</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CI-1-8M-002, N&amp;O article  Friday 22 May 1970</a:t>
            </a:r>
            <a:endParaRPr lang="en-US" sz="9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079920" y="1066801"/>
            <a:ext cx="7803902" cy="5084032"/>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Revolutionary War Soldiers</a:t>
            </a:r>
            <a:endParaRPr lang="en-US" sz="16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CI-1-8I-014, N&amp;O 5/30/1970</a:t>
            </a:r>
            <a:endParaRPr lang="en-US" sz="9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2971800" y="838200"/>
            <a:ext cx="3444632" cy="5518770"/>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Saturday, May 30, 1970</a:t>
            </a:r>
          </a:p>
          <a:p>
            <a:pPr algn="ctr"/>
            <a:r>
              <a:rPr lang="en-US" sz="2000" b="1" dirty="0" smtClean="0"/>
              <a:t>Memorial Day Parade Welcomes Statue</a:t>
            </a:r>
            <a:endParaRPr lang="en-US" sz="16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CI-1-8G-002e</a:t>
            </a:r>
          </a:p>
          <a:p>
            <a:endParaRPr lang="en-US" sz="9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2133600" y="1219200"/>
            <a:ext cx="5943600" cy="4154984"/>
          </a:xfrm>
          <a:prstGeom prst="rect">
            <a:avLst/>
          </a:prstGeom>
          <a:noFill/>
        </p:spPr>
        <p:txBody>
          <a:bodyPr wrap="square" rtlCol="0">
            <a:spAutoFit/>
          </a:bodyPr>
          <a:lstStyle/>
          <a:p>
            <a:pPr algn="ctr"/>
            <a:r>
              <a:rPr lang="en-US" sz="8800" dirty="0" smtClean="0"/>
              <a:t>The </a:t>
            </a:r>
          </a:p>
          <a:p>
            <a:pPr algn="ctr"/>
            <a:r>
              <a:rPr lang="en-US" sz="8800" dirty="0" smtClean="0"/>
              <a:t>Dedication</a:t>
            </a:r>
          </a:p>
          <a:p>
            <a:pPr algn="ctr"/>
            <a:r>
              <a:rPr lang="en-US" sz="8800" dirty="0" smtClean="0"/>
              <a:t> Ceremony</a:t>
            </a:r>
            <a:endParaRPr lang="en-US" sz="88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3239863" y="1043343"/>
            <a:ext cx="3413701" cy="5371209"/>
          </a:xfrm>
          <a:prstGeom prst="rect">
            <a:avLst/>
          </a:prstGeom>
        </p:spPr>
      </p:pic>
      <p:sp>
        <p:nvSpPr>
          <p:cNvPr id="4" name="TextBox 3"/>
          <p:cNvSpPr txBox="1"/>
          <p:nvPr/>
        </p:nvSpPr>
        <p:spPr>
          <a:xfrm>
            <a:off x="1447800" y="152400"/>
            <a:ext cx="7010400" cy="646331"/>
          </a:xfrm>
          <a:prstGeom prst="rect">
            <a:avLst/>
          </a:prstGeom>
          <a:noFill/>
        </p:spPr>
        <p:txBody>
          <a:bodyPr wrap="square" rtlCol="0">
            <a:spAutoFit/>
          </a:bodyPr>
          <a:lstStyle/>
          <a:p>
            <a:pPr algn="ctr"/>
            <a:r>
              <a:rPr lang="en-US" sz="2000" b="1" dirty="0" smtClean="0"/>
              <a:t>Saturday, May 30, 1970</a:t>
            </a:r>
          </a:p>
          <a:p>
            <a:pPr algn="ctr"/>
            <a:r>
              <a:rPr lang="en-US" sz="1600" b="1" dirty="0" smtClean="0"/>
              <a:t>Invocation by Lt. Col. James W. McGinnis, Chaplain of  NC </a:t>
            </a:r>
            <a:r>
              <a:rPr lang="en-US" sz="1600" b="1" dirty="0" err="1" smtClean="0"/>
              <a:t>Natl</a:t>
            </a:r>
            <a:r>
              <a:rPr lang="en-US" sz="1600" b="1" dirty="0" smtClean="0"/>
              <a:t> Guard</a:t>
            </a:r>
            <a:endParaRPr lang="en-US" sz="12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CI-1-8J-008</a:t>
            </a:r>
            <a:endParaRPr lang="en-US" sz="9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066800" y="1043344"/>
            <a:ext cx="7759827" cy="5371209"/>
          </a:xfrm>
          <a:prstGeom prst="rect">
            <a:avLst/>
          </a:prstGeom>
        </p:spPr>
      </p:pic>
      <p:sp>
        <p:nvSpPr>
          <p:cNvPr id="4" name="TextBox 3"/>
          <p:cNvSpPr txBox="1"/>
          <p:nvPr/>
        </p:nvSpPr>
        <p:spPr>
          <a:xfrm>
            <a:off x="1447800" y="152400"/>
            <a:ext cx="7010400" cy="954107"/>
          </a:xfrm>
          <a:prstGeom prst="rect">
            <a:avLst/>
          </a:prstGeom>
          <a:noFill/>
        </p:spPr>
        <p:txBody>
          <a:bodyPr wrap="square" rtlCol="0">
            <a:spAutoFit/>
          </a:bodyPr>
          <a:lstStyle/>
          <a:p>
            <a:pPr algn="ctr"/>
            <a:r>
              <a:rPr lang="en-US" sz="2000" b="1" dirty="0" smtClean="0"/>
              <a:t>Saturday, May 30, 1970</a:t>
            </a:r>
          </a:p>
          <a:p>
            <a:pPr algn="ctr"/>
            <a:r>
              <a:rPr lang="en-US" b="1" dirty="0" smtClean="0"/>
              <a:t>Parade Grand Marshal and MC</a:t>
            </a:r>
          </a:p>
          <a:p>
            <a:pPr algn="ctr"/>
            <a:r>
              <a:rPr lang="en-US" b="1" dirty="0" smtClean="0"/>
              <a:t>Maj. Gen. </a:t>
            </a:r>
            <a:r>
              <a:rPr lang="en-US" b="1" dirty="0" err="1" smtClean="0"/>
              <a:t>Ferd</a:t>
            </a:r>
            <a:r>
              <a:rPr lang="en-US" b="1" dirty="0" smtClean="0"/>
              <a:t> Davis, Adjutant-general of NC</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CI-1-8H-010e</a:t>
            </a:r>
            <a:endParaRPr lang="en-US" sz="900"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104036" y="1043344"/>
            <a:ext cx="7685354" cy="5371209"/>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Saturday, May 30, 1970</a:t>
            </a:r>
          </a:p>
          <a:p>
            <a:pPr algn="ctr"/>
            <a:r>
              <a:rPr lang="en-US" b="1" dirty="0" smtClean="0"/>
              <a:t>Dr. H. G. Jones, Head of Archives and History</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CI-1-8H-005</a:t>
            </a:r>
            <a:endParaRPr lang="en-US" sz="9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2819401" y="846474"/>
            <a:ext cx="4109334" cy="5568079"/>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Saturday, May 30, 1970</a:t>
            </a:r>
          </a:p>
          <a:p>
            <a:pPr algn="ctr"/>
            <a:r>
              <a:rPr lang="en-US" b="1" dirty="0" smtClean="0"/>
              <a:t>State Senator Hector Maclean, Chairman of Statue Commission</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CI-1-8H-004e</a:t>
            </a:r>
            <a:endParaRPr lang="en-US" sz="9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762001" y="788616"/>
            <a:ext cx="8077197" cy="5582241"/>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Saturday, May 30, 1970</a:t>
            </a:r>
          </a:p>
          <a:p>
            <a:pPr algn="ctr"/>
            <a:r>
              <a:rPr lang="en-US" b="1" dirty="0" smtClean="0"/>
              <a:t>Spectators watching the Ceremony</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CI-1-8H-009e</a:t>
            </a:r>
            <a:endParaRPr lang="en-US" sz="9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2133600" y="1219200"/>
            <a:ext cx="5943600" cy="4154984"/>
          </a:xfrm>
          <a:prstGeom prst="rect">
            <a:avLst/>
          </a:prstGeom>
          <a:noFill/>
        </p:spPr>
        <p:txBody>
          <a:bodyPr wrap="square" rtlCol="0">
            <a:spAutoFit/>
          </a:bodyPr>
          <a:lstStyle/>
          <a:p>
            <a:pPr algn="ctr"/>
            <a:r>
              <a:rPr lang="en-US" sz="8800" dirty="0" smtClean="0"/>
              <a:t>Placed in the Rotunda</a:t>
            </a:r>
            <a:endParaRPr lang="en-US" sz="88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066803" y="838200"/>
            <a:ext cx="8077197" cy="5350385"/>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Saturday, May 30, 1970</a:t>
            </a:r>
          </a:p>
          <a:p>
            <a:pPr algn="ctr"/>
            <a:r>
              <a:rPr lang="en-US" b="1" dirty="0" smtClean="0"/>
              <a:t>Statue Lifted by forklift though East door of Capitol</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CI-1-8D-005, undated newspaper Article</a:t>
            </a:r>
            <a:endParaRPr lang="en-US" sz="9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990600" y="838200"/>
            <a:ext cx="8035622" cy="5350385"/>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Saturday, May 30, 1970</a:t>
            </a:r>
          </a:p>
          <a:p>
            <a:pPr algn="ctr"/>
            <a:r>
              <a:rPr lang="en-US" b="1" dirty="0" smtClean="0"/>
              <a:t>Statue in East Portico (Notice Doors)</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CI-1-8D-009, undated newspaper Article</a:t>
            </a:r>
            <a:endParaRPr lang="en-US" sz="9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990600" y="958734"/>
            <a:ext cx="8035622" cy="5109316"/>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Saturday, May 30, 1970</a:t>
            </a:r>
          </a:p>
          <a:p>
            <a:pPr algn="ctr"/>
            <a:r>
              <a:rPr lang="en-US" b="1" dirty="0" smtClean="0"/>
              <a:t>George’s Grand Entrance</a:t>
            </a:r>
            <a:endParaRPr lang="en-US" sz="14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CI-1-8D-003, 004, 010,011</a:t>
            </a:r>
          </a:p>
          <a:p>
            <a:r>
              <a:rPr lang="en-US" sz="900" dirty="0" smtClean="0"/>
              <a:t>undated newspaper Article</a:t>
            </a:r>
            <a:endParaRPr lang="en-US" sz="900" dirty="0"/>
          </a:p>
        </p:txBody>
      </p:sp>
      <p:sp>
        <p:nvSpPr>
          <p:cNvPr id="7" name="TextBox 6"/>
          <p:cNvSpPr txBox="1"/>
          <p:nvPr/>
        </p:nvSpPr>
        <p:spPr>
          <a:xfrm>
            <a:off x="3429000" y="4648200"/>
            <a:ext cx="2438400" cy="369332"/>
          </a:xfrm>
          <a:prstGeom prst="rect">
            <a:avLst/>
          </a:prstGeom>
          <a:noFill/>
        </p:spPr>
        <p:txBody>
          <a:bodyPr wrap="square" rtlCol="0">
            <a:spAutoFit/>
          </a:bodyPr>
          <a:lstStyle/>
          <a:p>
            <a:r>
              <a:rPr lang="en-US" dirty="0" smtClean="0"/>
              <a:t>Winch Cable </a:t>
            </a:r>
            <a:r>
              <a:rPr lang="en-US" dirty="0" smtClean="0">
                <a:sym typeface="Wingdings" pitchFamily="2" charset="2"/>
              </a:rPr>
              <a:t></a:t>
            </a:r>
            <a:endParaRPr lang="en-US" dirty="0"/>
          </a:p>
        </p:txBody>
      </p:sp>
      <p:pic>
        <p:nvPicPr>
          <p:cNvPr id="8" name="Picture 7" descr="CI-1-8D-004.jpg"/>
          <p:cNvPicPr>
            <a:picLocks noChangeAspect="1"/>
          </p:cNvPicPr>
          <p:nvPr/>
        </p:nvPicPr>
        <p:blipFill>
          <a:blip r:embed="rId4" cstate="print"/>
          <a:stretch>
            <a:fillRect/>
          </a:stretch>
        </p:blipFill>
        <p:spPr>
          <a:xfrm>
            <a:off x="1142999" y="990600"/>
            <a:ext cx="7909620" cy="5029200"/>
          </a:xfrm>
          <a:prstGeom prst="rect">
            <a:avLst/>
          </a:prstGeom>
        </p:spPr>
      </p:pic>
      <p:sp>
        <p:nvSpPr>
          <p:cNvPr id="10" name="TextBox 9"/>
          <p:cNvSpPr txBox="1"/>
          <p:nvPr/>
        </p:nvSpPr>
        <p:spPr>
          <a:xfrm>
            <a:off x="4572000" y="4572000"/>
            <a:ext cx="1752600" cy="646331"/>
          </a:xfrm>
          <a:prstGeom prst="rect">
            <a:avLst/>
          </a:prstGeom>
          <a:noFill/>
        </p:spPr>
        <p:txBody>
          <a:bodyPr wrap="square" rtlCol="0">
            <a:spAutoFit/>
          </a:bodyPr>
          <a:lstStyle/>
          <a:p>
            <a:pPr algn="ctr"/>
            <a:r>
              <a:rPr lang="en-US" dirty="0" smtClean="0"/>
              <a:t>Notice Spectators</a:t>
            </a:r>
            <a:endParaRPr lang="en-US" dirty="0"/>
          </a:p>
        </p:txBody>
      </p:sp>
      <p:pic>
        <p:nvPicPr>
          <p:cNvPr id="11" name="Picture 10" descr="CI-1-8D-008.jpg"/>
          <p:cNvPicPr>
            <a:picLocks noChangeAspect="1"/>
          </p:cNvPicPr>
          <p:nvPr/>
        </p:nvPicPr>
        <p:blipFill>
          <a:blip r:embed="rId5" cstate="print"/>
          <a:stretch>
            <a:fillRect/>
          </a:stretch>
        </p:blipFill>
        <p:spPr>
          <a:xfrm>
            <a:off x="990600" y="990599"/>
            <a:ext cx="8001000" cy="5087303"/>
          </a:xfrm>
          <a:prstGeom prst="rect">
            <a:avLst/>
          </a:prstGeom>
        </p:spPr>
      </p:pic>
      <p:pic>
        <p:nvPicPr>
          <p:cNvPr id="12" name="Picture 11" descr="CI-1-8D-011.jpg"/>
          <p:cNvPicPr>
            <a:picLocks noChangeAspect="1"/>
          </p:cNvPicPr>
          <p:nvPr/>
        </p:nvPicPr>
        <p:blipFill>
          <a:blip r:embed="rId6" cstate="print"/>
          <a:stretch>
            <a:fillRect/>
          </a:stretch>
        </p:blipFill>
        <p:spPr>
          <a:xfrm>
            <a:off x="990600" y="990600"/>
            <a:ext cx="8001000" cy="508730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000" fill="hold"/>
                                        <p:tgtEl>
                                          <p:spTgt spid="8"/>
                                        </p:tgtEl>
                                        <p:attrNameLst>
                                          <p:attrName>ppt_x</p:attrName>
                                        </p:attrNameLst>
                                      </p:cBhvr>
                                      <p:tavLst>
                                        <p:tav tm="0">
                                          <p:val>
                                            <p:strVal val="#ppt_x"/>
                                          </p:val>
                                        </p:tav>
                                        <p:tav tm="100000">
                                          <p:val>
                                            <p:strVal val="#ppt_x"/>
                                          </p:val>
                                        </p:tav>
                                      </p:tavLst>
                                    </p:anim>
                                    <p:anim calcmode="lin" valueType="num">
                                      <p:cBhvr additive="base">
                                        <p:cTn id="13" dur="2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heckerboard(across)">
                                      <p:cBhvr>
                                        <p:cTn id="18" dur="2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2000" fill="hold"/>
                                        <p:tgtEl>
                                          <p:spTgt spid="11"/>
                                        </p:tgtEl>
                                        <p:attrNameLst>
                                          <p:attrName>ppt_x</p:attrName>
                                        </p:attrNameLst>
                                      </p:cBhvr>
                                      <p:tavLst>
                                        <p:tav tm="0">
                                          <p:val>
                                            <p:strVal val="#ppt_x"/>
                                          </p:val>
                                        </p:tav>
                                        <p:tav tm="100000">
                                          <p:val>
                                            <p:strVal val="#ppt_x"/>
                                          </p:val>
                                        </p:tav>
                                      </p:tavLst>
                                    </p:anim>
                                    <p:anim calcmode="lin" valueType="num">
                                      <p:cBhvr additive="base">
                                        <p:cTn id="24" dur="20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000" fill="hold"/>
                                        <p:tgtEl>
                                          <p:spTgt spid="12"/>
                                        </p:tgtEl>
                                        <p:attrNameLst>
                                          <p:attrName>ppt_x</p:attrName>
                                        </p:attrNameLst>
                                      </p:cBhvr>
                                      <p:tavLst>
                                        <p:tav tm="0">
                                          <p:val>
                                            <p:strVal val="#ppt_x"/>
                                          </p:val>
                                        </p:tav>
                                        <p:tav tm="100000">
                                          <p:val>
                                            <p:strVal val="#ppt_x"/>
                                          </p:val>
                                        </p:tav>
                                      </p:tavLst>
                                    </p:anim>
                                    <p:anim calcmode="lin" valueType="num">
                                      <p:cBhvr additive="base">
                                        <p:cTn id="30" dur="2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066803" y="945517"/>
            <a:ext cx="8077197" cy="5135751"/>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Saturday, May 30, 1970</a:t>
            </a:r>
          </a:p>
          <a:p>
            <a:pPr algn="ctr"/>
            <a:r>
              <a:rPr lang="en-US" b="1" dirty="0" smtClean="0"/>
              <a:t>Statue reaches final location to await the base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CI-1-8D-013,</a:t>
            </a:r>
            <a:endParaRPr lang="en-US" sz="900"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838200" y="685800"/>
            <a:ext cx="8077197" cy="5562600"/>
          </a:xfrm>
          <a:prstGeom prst="rect">
            <a:avLst/>
          </a:prstGeom>
        </p:spPr>
      </p:pic>
      <p:sp>
        <p:nvSpPr>
          <p:cNvPr id="4" name="TextBox 3"/>
          <p:cNvSpPr txBox="1"/>
          <p:nvPr/>
        </p:nvSpPr>
        <p:spPr>
          <a:xfrm>
            <a:off x="1447800" y="152400"/>
            <a:ext cx="7010400" cy="400110"/>
          </a:xfrm>
          <a:prstGeom prst="rect">
            <a:avLst/>
          </a:prstGeom>
          <a:noFill/>
        </p:spPr>
        <p:txBody>
          <a:bodyPr wrap="square" rtlCol="0">
            <a:spAutoFit/>
          </a:bodyPr>
          <a:lstStyle/>
          <a:p>
            <a:pPr algn="ctr"/>
            <a:r>
              <a:rPr lang="en-US" sz="2000" b="1" dirty="0" smtClean="0"/>
              <a:t>Cost of Statue</a:t>
            </a:r>
            <a:endParaRPr lang="en-US" sz="1400" b="1" dirty="0"/>
          </a:p>
        </p:txBody>
      </p:sp>
      <p:sp>
        <p:nvSpPr>
          <p:cNvPr id="5" name="TextBox 4"/>
          <p:cNvSpPr txBox="1"/>
          <p:nvPr/>
        </p:nvSpPr>
        <p:spPr>
          <a:xfrm>
            <a:off x="4343400" y="6350169"/>
            <a:ext cx="48006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CI-1-8-009, </a:t>
            </a:r>
          </a:p>
          <a:p>
            <a:r>
              <a:rPr lang="en-US" sz="900" dirty="0" smtClean="0"/>
              <a:t>Undated newspaper Article</a:t>
            </a:r>
            <a:endParaRPr lang="en-US" sz="900" dirty="0"/>
          </a:p>
        </p:txBody>
      </p:sp>
      <p:sp>
        <p:nvSpPr>
          <p:cNvPr id="12" name="TextBox 11"/>
          <p:cNvSpPr txBox="1"/>
          <p:nvPr/>
        </p:nvSpPr>
        <p:spPr>
          <a:xfrm>
            <a:off x="914400" y="762000"/>
            <a:ext cx="3505200" cy="5355312"/>
          </a:xfrm>
          <a:prstGeom prst="rect">
            <a:avLst/>
          </a:prstGeom>
          <a:solidFill>
            <a:schemeClr val="bg1"/>
          </a:solidFill>
        </p:spPr>
        <p:txBody>
          <a:bodyPr wrap="square" rtlCol="0">
            <a:spAutoFit/>
          </a:bodyPr>
          <a:lstStyle/>
          <a:p>
            <a:endParaRPr lang="en-US" dirty="0" smtClean="0"/>
          </a:p>
          <a:p>
            <a:pPr algn="ctr"/>
            <a:r>
              <a:rPr lang="en-US" b="1" dirty="0" smtClean="0"/>
              <a:t>Cost </a:t>
            </a:r>
            <a:r>
              <a:rPr lang="en-US" dirty="0" smtClean="0"/>
              <a:t>:</a:t>
            </a:r>
          </a:p>
          <a:p>
            <a:pPr algn="ctr"/>
            <a:r>
              <a:rPr lang="en-US" dirty="0" smtClean="0"/>
              <a:t> </a:t>
            </a:r>
            <a:r>
              <a:rPr lang="en-US" sz="1400" dirty="0" smtClean="0"/>
              <a:t>about $20,000 </a:t>
            </a:r>
          </a:p>
          <a:p>
            <a:pPr algn="ctr"/>
            <a:r>
              <a:rPr lang="en-US" sz="1400" dirty="0" smtClean="0"/>
              <a:t>               raised from Private sources</a:t>
            </a:r>
          </a:p>
          <a:p>
            <a:pPr algn="ctr"/>
            <a:endParaRPr lang="en-US" sz="1400" dirty="0" smtClean="0"/>
          </a:p>
          <a:p>
            <a:pPr algn="ctr"/>
            <a:r>
              <a:rPr lang="en-US" sz="1600" dirty="0" smtClean="0"/>
              <a:t>Free Transportation: </a:t>
            </a:r>
          </a:p>
          <a:p>
            <a:pPr algn="ctr"/>
            <a:r>
              <a:rPr lang="en-US" sz="1400" dirty="0" smtClean="0"/>
              <a:t>Provided by U.S. Navy</a:t>
            </a:r>
          </a:p>
          <a:p>
            <a:pPr algn="ctr"/>
            <a:r>
              <a:rPr lang="en-US" sz="1400" dirty="0" smtClean="0"/>
              <a:t>and Moss Trucking</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2133600" y="1219200"/>
            <a:ext cx="6400800" cy="4154984"/>
          </a:xfrm>
          <a:prstGeom prst="rect">
            <a:avLst/>
          </a:prstGeom>
          <a:noFill/>
        </p:spPr>
        <p:txBody>
          <a:bodyPr wrap="square" rtlCol="0">
            <a:spAutoFit/>
          </a:bodyPr>
          <a:lstStyle/>
          <a:p>
            <a:pPr algn="ctr"/>
            <a:r>
              <a:rPr lang="en-US" sz="8800" dirty="0" smtClean="0"/>
              <a:t>Controversy with the Base</a:t>
            </a:r>
            <a:endParaRPr lang="en-US" sz="8800"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4" cstate="print"/>
          <a:stretch>
            <a:fillRect/>
          </a:stretch>
        </p:blipFill>
        <p:spPr>
          <a:xfrm>
            <a:off x="2438400" y="304800"/>
            <a:ext cx="4667715" cy="5990917"/>
          </a:xfrm>
          <a:prstGeom prst="rect">
            <a:avLst/>
          </a:prstGeom>
        </p:spPr>
      </p:pic>
      <p:sp>
        <p:nvSpPr>
          <p:cNvPr id="5" name="TextBox 4"/>
          <p:cNvSpPr txBox="1"/>
          <p:nvPr/>
        </p:nvSpPr>
        <p:spPr>
          <a:xfrm>
            <a:off x="5486400" y="6400800"/>
            <a:ext cx="2667000" cy="230832"/>
          </a:xfrm>
          <a:prstGeom prst="rect">
            <a:avLst/>
          </a:prstGeom>
          <a:noFill/>
        </p:spPr>
        <p:txBody>
          <a:bodyPr wrap="square" rtlCol="0">
            <a:spAutoFit/>
          </a:bodyPr>
          <a:lstStyle/>
          <a:p>
            <a:r>
              <a:rPr lang="en-US" sz="900" dirty="0" smtClean="0"/>
              <a:t>Source:  N&amp;O , October 1970</a:t>
            </a:r>
            <a:endParaRPr lang="en-US" sz="900" dirty="0"/>
          </a:p>
        </p:txBody>
      </p:sp>
    </p:spTree>
  </p:cSld>
  <p:clrMapOvr>
    <a:masterClrMapping/>
  </p:clrMapOvr>
  <p:transition spd="med">
    <p:newsflash/>
    <p:sndAc>
      <p:stSnd>
        <p:snd r:embed="rId3" name="camera.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409943" y="1066800"/>
            <a:ext cx="6875187" cy="4572000"/>
          </a:xfrm>
          <a:prstGeom prst="rect">
            <a:avLst/>
          </a:prstGeom>
        </p:spPr>
      </p:pic>
      <p:sp>
        <p:nvSpPr>
          <p:cNvPr id="4" name="TextBox 3"/>
          <p:cNvSpPr txBox="1"/>
          <p:nvPr/>
        </p:nvSpPr>
        <p:spPr>
          <a:xfrm>
            <a:off x="1447800" y="152400"/>
            <a:ext cx="7010400" cy="400110"/>
          </a:xfrm>
          <a:prstGeom prst="rect">
            <a:avLst/>
          </a:prstGeom>
          <a:noFill/>
        </p:spPr>
        <p:txBody>
          <a:bodyPr wrap="square" rtlCol="0">
            <a:spAutoFit/>
          </a:bodyPr>
          <a:lstStyle/>
          <a:p>
            <a:pPr algn="ctr"/>
            <a:r>
              <a:rPr lang="en-US" sz="2000" b="1" dirty="0" smtClean="0"/>
              <a:t>Preparing floor for base foundation</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CI-1-9-001e</a:t>
            </a:r>
            <a:endParaRPr lang="en-US" sz="900" dirty="0"/>
          </a:p>
        </p:txBody>
      </p:sp>
      <p:pic>
        <p:nvPicPr>
          <p:cNvPr id="7" name="Picture 6" descr="CI-1-9-002e.jpg"/>
          <p:cNvPicPr>
            <a:picLocks noChangeAspect="1"/>
          </p:cNvPicPr>
          <p:nvPr/>
        </p:nvPicPr>
        <p:blipFill>
          <a:blip r:embed="rId4" cstate="print"/>
          <a:stretch>
            <a:fillRect/>
          </a:stretch>
        </p:blipFill>
        <p:spPr>
          <a:xfrm>
            <a:off x="0" y="1295400"/>
            <a:ext cx="6858000" cy="43586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409943" y="1199288"/>
            <a:ext cx="6875187" cy="4307023"/>
          </a:xfrm>
          <a:prstGeom prst="rect">
            <a:avLst/>
          </a:prstGeom>
        </p:spPr>
      </p:pic>
      <p:sp>
        <p:nvSpPr>
          <p:cNvPr id="4" name="TextBox 3"/>
          <p:cNvSpPr txBox="1"/>
          <p:nvPr/>
        </p:nvSpPr>
        <p:spPr>
          <a:xfrm>
            <a:off x="1447800" y="152400"/>
            <a:ext cx="7010400" cy="400110"/>
          </a:xfrm>
          <a:prstGeom prst="rect">
            <a:avLst/>
          </a:prstGeom>
          <a:noFill/>
        </p:spPr>
        <p:txBody>
          <a:bodyPr wrap="square" rtlCol="0">
            <a:spAutoFit/>
          </a:bodyPr>
          <a:lstStyle/>
          <a:p>
            <a:pPr algn="ctr"/>
            <a:r>
              <a:rPr lang="en-US" sz="2000" b="1" dirty="0" smtClean="0"/>
              <a:t>Original State House Statue Foundation Discovered</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CI-1-9-009</a:t>
            </a:r>
            <a:endParaRPr lang="en-US" sz="900" dirty="0"/>
          </a:p>
        </p:txBody>
      </p:sp>
      <p:pic>
        <p:nvPicPr>
          <p:cNvPr id="7" name="Picture 6" descr="CI-1-9-008.jpg"/>
          <p:cNvPicPr>
            <a:picLocks noChangeAspect="1"/>
          </p:cNvPicPr>
          <p:nvPr/>
        </p:nvPicPr>
        <p:blipFill>
          <a:blip r:embed="rId4" cstate="print"/>
          <a:stretch>
            <a:fillRect/>
          </a:stretch>
        </p:blipFill>
        <p:spPr>
          <a:xfrm>
            <a:off x="1371600" y="1219199"/>
            <a:ext cx="6934200" cy="4306909"/>
          </a:xfrm>
          <a:prstGeom prst="rect">
            <a:avLst/>
          </a:prstGeom>
        </p:spPr>
      </p:pic>
      <p:pic>
        <p:nvPicPr>
          <p:cNvPr id="8" name="Picture 7" descr="CI-1-9-007.jpg"/>
          <p:cNvPicPr>
            <a:picLocks noChangeAspect="1"/>
          </p:cNvPicPr>
          <p:nvPr/>
        </p:nvPicPr>
        <p:blipFill>
          <a:blip r:embed="rId5" cstate="print"/>
          <a:stretch>
            <a:fillRect/>
          </a:stretch>
        </p:blipFill>
        <p:spPr>
          <a:xfrm>
            <a:off x="1371600" y="1219200"/>
            <a:ext cx="6781800" cy="415804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vertical)">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914400" y="1066800"/>
            <a:ext cx="7734058" cy="4767688"/>
          </a:xfrm>
          <a:prstGeom prst="rect">
            <a:avLst/>
          </a:prstGeom>
        </p:spPr>
      </p:pic>
      <p:sp>
        <p:nvSpPr>
          <p:cNvPr id="4" name="TextBox 3"/>
          <p:cNvSpPr txBox="1"/>
          <p:nvPr/>
        </p:nvSpPr>
        <p:spPr>
          <a:xfrm>
            <a:off x="1447800" y="152400"/>
            <a:ext cx="7010400" cy="400110"/>
          </a:xfrm>
          <a:prstGeom prst="rect">
            <a:avLst/>
          </a:prstGeom>
          <a:noFill/>
        </p:spPr>
        <p:txBody>
          <a:bodyPr wrap="square" rtlCol="0">
            <a:spAutoFit/>
          </a:bodyPr>
          <a:lstStyle/>
          <a:p>
            <a:pPr algn="ctr"/>
            <a:r>
              <a:rPr lang="en-US" sz="2000" b="1" dirty="0" smtClean="0"/>
              <a:t>Pouring concrete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CI-1-9-003e, 004e, 006</a:t>
            </a:r>
            <a:endParaRPr lang="en-US" sz="900" dirty="0"/>
          </a:p>
        </p:txBody>
      </p:sp>
      <p:pic>
        <p:nvPicPr>
          <p:cNvPr id="10" name="Picture 9" descr="CI-1-9-004e.jpg"/>
          <p:cNvPicPr>
            <a:picLocks noChangeAspect="1"/>
          </p:cNvPicPr>
          <p:nvPr/>
        </p:nvPicPr>
        <p:blipFill>
          <a:blip r:embed="rId4" cstate="print"/>
          <a:stretch>
            <a:fillRect/>
          </a:stretch>
        </p:blipFill>
        <p:spPr>
          <a:xfrm>
            <a:off x="914400" y="914399"/>
            <a:ext cx="7848600" cy="4988221"/>
          </a:xfrm>
          <a:prstGeom prst="rect">
            <a:avLst/>
          </a:prstGeom>
        </p:spPr>
      </p:pic>
      <p:pic>
        <p:nvPicPr>
          <p:cNvPr id="11" name="Picture 10" descr="CI-1-9-003e.jpg"/>
          <p:cNvPicPr>
            <a:picLocks noChangeAspect="1"/>
          </p:cNvPicPr>
          <p:nvPr/>
        </p:nvPicPr>
        <p:blipFill>
          <a:blip r:embed="rId5" cstate="print"/>
          <a:stretch>
            <a:fillRect/>
          </a:stretch>
        </p:blipFill>
        <p:spPr>
          <a:xfrm>
            <a:off x="893618" y="914400"/>
            <a:ext cx="7793182" cy="4953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2133600" y="1219200"/>
            <a:ext cx="5943600" cy="2800767"/>
          </a:xfrm>
          <a:prstGeom prst="rect">
            <a:avLst/>
          </a:prstGeom>
          <a:noFill/>
        </p:spPr>
        <p:txBody>
          <a:bodyPr wrap="square" rtlCol="0">
            <a:spAutoFit/>
          </a:bodyPr>
          <a:lstStyle/>
          <a:p>
            <a:pPr algn="ctr"/>
            <a:r>
              <a:rPr lang="en-US" sz="8800" dirty="0" smtClean="0"/>
              <a:t>Installing the Base</a:t>
            </a:r>
            <a:endParaRPr lang="en-US" sz="8800"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176885" y="1066800"/>
            <a:ext cx="7341304" cy="4572000"/>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Thursday, October 8, 1970</a:t>
            </a:r>
          </a:p>
          <a:p>
            <a:pPr algn="ctr"/>
            <a:r>
              <a:rPr lang="en-US" b="1" dirty="0" smtClean="0"/>
              <a:t>Preparing the base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CI-1-8c-014</a:t>
            </a:r>
            <a:endParaRPr lang="en-US" sz="900"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3424870" y="945517"/>
            <a:ext cx="3361063" cy="5135751"/>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Thursday, October 8, 1970</a:t>
            </a:r>
          </a:p>
          <a:p>
            <a:pPr algn="ctr"/>
            <a:r>
              <a:rPr lang="en-US" b="1" dirty="0" smtClean="0"/>
              <a:t>Preparing the base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CI-1-8c-008</a:t>
            </a:r>
            <a:endParaRPr lang="en-US" sz="900"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2819400" y="762000"/>
            <a:ext cx="3354367" cy="5135751"/>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Thursday, October 8, 1970</a:t>
            </a:r>
          </a:p>
          <a:p>
            <a:pPr algn="ctr"/>
            <a:r>
              <a:rPr lang="en-US" b="1" dirty="0" smtClean="0"/>
              <a:t>Preparing the base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CI-1-8c-009</a:t>
            </a:r>
            <a:endParaRPr lang="en-US" sz="900"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219200" y="990600"/>
            <a:ext cx="7498855" cy="4800600"/>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Thursday, October 8, 1970</a:t>
            </a:r>
          </a:p>
          <a:p>
            <a:pPr algn="ctr"/>
            <a:r>
              <a:rPr lang="en-US" b="1" dirty="0" smtClean="0"/>
              <a:t>Preparing the base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CI-1-8c-015</a:t>
            </a:r>
            <a:endParaRPr lang="en-US" sz="900"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3443103" y="990600"/>
            <a:ext cx="3051048" cy="4800600"/>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Thursday, October 8, 1970</a:t>
            </a:r>
          </a:p>
          <a:p>
            <a:pPr algn="ctr"/>
            <a:r>
              <a:rPr lang="en-US" b="1" dirty="0" smtClean="0"/>
              <a:t>Preparing the base</a:t>
            </a:r>
            <a:endParaRPr lang="en-US" sz="1400" b="1" dirty="0"/>
          </a:p>
        </p:txBody>
      </p:sp>
      <p:sp>
        <p:nvSpPr>
          <p:cNvPr id="5" name="TextBox 4"/>
          <p:cNvSpPr txBox="1"/>
          <p:nvPr/>
        </p:nvSpPr>
        <p:spPr>
          <a:xfrm>
            <a:off x="5486400" y="6400800"/>
            <a:ext cx="26670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CI-1-8c-002e</a:t>
            </a:r>
          </a:p>
          <a:p>
            <a:endParaRPr lang="en-US" sz="900"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363169" y="990600"/>
            <a:ext cx="7210917" cy="4800600"/>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Thursday, October 8, 1970</a:t>
            </a:r>
          </a:p>
          <a:p>
            <a:pPr algn="ctr"/>
            <a:r>
              <a:rPr lang="en-US" b="1" dirty="0" smtClean="0"/>
              <a:t>Preparing the base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CI-1-8D-002</a:t>
            </a:r>
            <a:endParaRPr lang="en-US" sz="900"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295400" y="1143000"/>
            <a:ext cx="7210917" cy="4582938"/>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Thursday, October 8, 1970</a:t>
            </a:r>
          </a:p>
          <a:p>
            <a:pPr algn="ctr"/>
            <a:r>
              <a:rPr lang="en-US" b="1" dirty="0" smtClean="0"/>
              <a:t>Preparing the base</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CI-1-8c-005e</a:t>
            </a:r>
            <a:endParaRPr lang="en-US" sz="900"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838200" y="838200"/>
            <a:ext cx="8077197" cy="5452107"/>
          </a:xfrm>
          <a:prstGeom prst="rect">
            <a:avLst/>
          </a:prstGeom>
        </p:spPr>
      </p:pic>
      <p:sp>
        <p:nvSpPr>
          <p:cNvPr id="4" name="TextBox 3"/>
          <p:cNvSpPr txBox="1"/>
          <p:nvPr/>
        </p:nvSpPr>
        <p:spPr>
          <a:xfrm>
            <a:off x="1447800" y="152400"/>
            <a:ext cx="7010400" cy="707886"/>
          </a:xfrm>
          <a:prstGeom prst="rect">
            <a:avLst/>
          </a:prstGeom>
          <a:noFill/>
        </p:spPr>
        <p:txBody>
          <a:bodyPr wrap="square" rtlCol="0">
            <a:spAutoFit/>
          </a:bodyPr>
          <a:lstStyle/>
          <a:p>
            <a:pPr algn="ctr"/>
            <a:r>
              <a:rPr lang="en-US" sz="2000" b="1" dirty="0" smtClean="0"/>
              <a:t>Weighty Matters</a:t>
            </a:r>
          </a:p>
          <a:p>
            <a:pPr algn="ctr"/>
            <a:r>
              <a:rPr lang="en-US" sz="2000" b="1" dirty="0" smtClean="0"/>
              <a:t>How much does it Weigh?</a:t>
            </a:r>
            <a:endParaRPr lang="en-US" sz="1400" b="1" dirty="0"/>
          </a:p>
        </p:txBody>
      </p:sp>
      <p:sp>
        <p:nvSpPr>
          <p:cNvPr id="5" name="TextBox 4"/>
          <p:cNvSpPr txBox="1"/>
          <p:nvPr/>
        </p:nvSpPr>
        <p:spPr>
          <a:xfrm>
            <a:off x="4343400" y="6350169"/>
            <a:ext cx="4800600" cy="507831"/>
          </a:xfrm>
          <a:prstGeom prst="rect">
            <a:avLst/>
          </a:prstGeom>
          <a:noFill/>
        </p:spPr>
        <p:txBody>
          <a:bodyPr wrap="square" rtlCol="0">
            <a:spAutoFit/>
          </a:bodyPr>
          <a:lstStyle/>
          <a:p>
            <a:r>
              <a:rPr lang="en-US" sz="900" dirty="0" smtClean="0"/>
              <a:t>Source:  N. C. Capitol  Slide Digitization Project</a:t>
            </a:r>
          </a:p>
          <a:p>
            <a:r>
              <a:rPr lang="en-US" sz="900" dirty="0" smtClean="0"/>
              <a:t>Slide : CI-1-8EE-004, </a:t>
            </a:r>
          </a:p>
          <a:p>
            <a:r>
              <a:rPr lang="en-US" sz="900" dirty="0" smtClean="0"/>
              <a:t>N&amp;O  article -9 Oct 1970, James Hogarth- Physical Plant Director, State Dept of Admin</a:t>
            </a:r>
            <a:endParaRPr lang="en-US" sz="900" dirty="0"/>
          </a:p>
        </p:txBody>
      </p:sp>
      <p:sp>
        <p:nvSpPr>
          <p:cNvPr id="7" name="TextBox 6"/>
          <p:cNvSpPr txBox="1"/>
          <p:nvPr/>
        </p:nvSpPr>
        <p:spPr>
          <a:xfrm>
            <a:off x="6705600" y="2057400"/>
            <a:ext cx="1905000" cy="646331"/>
          </a:xfrm>
          <a:prstGeom prst="rect">
            <a:avLst/>
          </a:prstGeom>
          <a:noFill/>
        </p:spPr>
        <p:txBody>
          <a:bodyPr wrap="square" rtlCol="0">
            <a:spAutoFit/>
          </a:bodyPr>
          <a:lstStyle/>
          <a:p>
            <a:r>
              <a:rPr lang="en-US" dirty="0" smtClean="0"/>
              <a:t>Capstone- </a:t>
            </a:r>
          </a:p>
          <a:p>
            <a:r>
              <a:rPr lang="en-US" dirty="0" smtClean="0"/>
              <a:t>2,200 Lbs</a:t>
            </a:r>
            <a:endParaRPr lang="en-US" dirty="0"/>
          </a:p>
        </p:txBody>
      </p:sp>
      <p:sp>
        <p:nvSpPr>
          <p:cNvPr id="8" name="TextBox 7"/>
          <p:cNvSpPr txBox="1"/>
          <p:nvPr/>
        </p:nvSpPr>
        <p:spPr>
          <a:xfrm>
            <a:off x="6705600" y="3581400"/>
            <a:ext cx="2057400" cy="646331"/>
          </a:xfrm>
          <a:prstGeom prst="rect">
            <a:avLst/>
          </a:prstGeom>
          <a:noFill/>
        </p:spPr>
        <p:txBody>
          <a:bodyPr wrap="square" rtlCol="0">
            <a:spAutoFit/>
          </a:bodyPr>
          <a:lstStyle/>
          <a:p>
            <a:r>
              <a:rPr lang="en-US" dirty="0" smtClean="0"/>
              <a:t>Center Pedestal- 7,300 Lbs</a:t>
            </a:r>
            <a:endParaRPr lang="en-US" dirty="0"/>
          </a:p>
        </p:txBody>
      </p:sp>
      <p:sp>
        <p:nvSpPr>
          <p:cNvPr id="10" name="TextBox 9"/>
          <p:cNvSpPr txBox="1"/>
          <p:nvPr/>
        </p:nvSpPr>
        <p:spPr>
          <a:xfrm>
            <a:off x="6705600" y="5715000"/>
            <a:ext cx="1905000" cy="369332"/>
          </a:xfrm>
          <a:prstGeom prst="rect">
            <a:avLst/>
          </a:prstGeom>
          <a:noFill/>
        </p:spPr>
        <p:txBody>
          <a:bodyPr wrap="square" rtlCol="0">
            <a:spAutoFit/>
          </a:bodyPr>
          <a:lstStyle/>
          <a:p>
            <a:r>
              <a:rPr lang="en-US" dirty="0" smtClean="0"/>
              <a:t>Base-  3,600 Lbs</a:t>
            </a:r>
            <a:endParaRPr lang="en-US" dirty="0"/>
          </a:p>
        </p:txBody>
      </p:sp>
      <p:sp>
        <p:nvSpPr>
          <p:cNvPr id="11" name="TextBox 10"/>
          <p:cNvSpPr txBox="1"/>
          <p:nvPr/>
        </p:nvSpPr>
        <p:spPr>
          <a:xfrm>
            <a:off x="7239000" y="914400"/>
            <a:ext cx="1752600" cy="861774"/>
          </a:xfrm>
          <a:prstGeom prst="rect">
            <a:avLst/>
          </a:prstGeom>
          <a:noFill/>
        </p:spPr>
        <p:txBody>
          <a:bodyPr wrap="square" rtlCol="0">
            <a:spAutoFit/>
          </a:bodyPr>
          <a:lstStyle/>
          <a:p>
            <a:r>
              <a:rPr lang="en-US" sz="1600" b="1" dirty="0" smtClean="0"/>
              <a:t>13,100 Lbs </a:t>
            </a:r>
          </a:p>
          <a:p>
            <a:endParaRPr lang="en-US" dirty="0" smtClean="0"/>
          </a:p>
          <a:p>
            <a:r>
              <a:rPr lang="en-US" sz="1600" b="1" i="1" dirty="0" smtClean="0"/>
              <a:t>6.55 Tons</a:t>
            </a:r>
            <a:endParaRPr lang="en-US" sz="1600" b="1" i="1"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sp>
        <p:nvSpPr>
          <p:cNvPr id="7" name="TextBox 6"/>
          <p:cNvSpPr txBox="1"/>
          <p:nvPr/>
        </p:nvSpPr>
        <p:spPr>
          <a:xfrm>
            <a:off x="2133600" y="1219200"/>
            <a:ext cx="5943600" cy="2800767"/>
          </a:xfrm>
          <a:prstGeom prst="rect">
            <a:avLst/>
          </a:prstGeom>
          <a:noFill/>
        </p:spPr>
        <p:txBody>
          <a:bodyPr wrap="square" rtlCol="0">
            <a:spAutoFit/>
          </a:bodyPr>
          <a:lstStyle/>
          <a:p>
            <a:pPr algn="ctr"/>
            <a:r>
              <a:rPr lang="en-US" sz="8800" dirty="0" smtClean="0"/>
              <a:t>Final Placement</a:t>
            </a:r>
            <a:endParaRPr lang="en-US" sz="8800"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1635107" y="1143000"/>
            <a:ext cx="6531503" cy="4582938"/>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Friday,   October 9, 1970</a:t>
            </a:r>
          </a:p>
          <a:p>
            <a:pPr algn="ctr"/>
            <a:r>
              <a:rPr lang="en-US" b="1" dirty="0" smtClean="0"/>
              <a:t>Statue Lifted to top of Base with Forklift</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CI-1-8EE-007e</a:t>
            </a:r>
            <a:endParaRPr lang="en-US" sz="900"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2971800" y="1066800"/>
            <a:ext cx="3352800" cy="5275386"/>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Friday,   October 9, 1970</a:t>
            </a:r>
          </a:p>
          <a:p>
            <a:pPr algn="ctr"/>
            <a:r>
              <a:rPr lang="en-US" b="1" dirty="0" smtClean="0"/>
              <a:t>Final Adjustments</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CI-1-8E-001</a:t>
            </a:r>
            <a:endParaRPr lang="en-US" sz="900"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2971800" y="1191987"/>
            <a:ext cx="3352800" cy="5025012"/>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Friday,   October 9, 1970</a:t>
            </a:r>
          </a:p>
          <a:p>
            <a:pPr algn="ctr"/>
            <a:r>
              <a:rPr lang="en-US" b="1" dirty="0" smtClean="0"/>
              <a:t>Final Adjustments</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CI-1-8F-001</a:t>
            </a:r>
            <a:endParaRPr lang="en-US" sz="900"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9" name="Picture 8" descr="Everett newspaper article 2.jpg"/>
          <p:cNvPicPr>
            <a:picLocks noChangeAspect="1"/>
          </p:cNvPicPr>
          <p:nvPr/>
        </p:nvPicPr>
        <p:blipFill>
          <a:blip r:embed="rId3" cstate="print"/>
          <a:stretch>
            <a:fillRect/>
          </a:stretch>
        </p:blipFill>
        <p:spPr>
          <a:xfrm>
            <a:off x="945839" y="990601"/>
            <a:ext cx="8032975" cy="5105400"/>
          </a:xfrm>
          <a:prstGeom prst="rect">
            <a:avLst/>
          </a:prstGeom>
        </p:spPr>
      </p:pic>
      <p:sp>
        <p:nvSpPr>
          <p:cNvPr id="4" name="TextBox 3"/>
          <p:cNvSpPr txBox="1"/>
          <p:nvPr/>
        </p:nvSpPr>
        <p:spPr>
          <a:xfrm>
            <a:off x="1447800" y="152400"/>
            <a:ext cx="7010400" cy="677108"/>
          </a:xfrm>
          <a:prstGeom prst="rect">
            <a:avLst/>
          </a:prstGeom>
          <a:noFill/>
        </p:spPr>
        <p:txBody>
          <a:bodyPr wrap="square" rtlCol="0">
            <a:spAutoFit/>
          </a:bodyPr>
          <a:lstStyle/>
          <a:p>
            <a:pPr algn="ctr"/>
            <a:r>
              <a:rPr lang="en-US" sz="2000" b="1" dirty="0" smtClean="0"/>
              <a:t>Friday,   October 9, 1970</a:t>
            </a:r>
          </a:p>
          <a:p>
            <a:pPr algn="ctr"/>
            <a:r>
              <a:rPr lang="en-US" b="1" dirty="0" smtClean="0"/>
              <a:t>Final Adjustments</a:t>
            </a:r>
            <a:endParaRPr lang="en-US" sz="1400" b="1" dirty="0"/>
          </a:p>
        </p:txBody>
      </p:sp>
      <p:sp>
        <p:nvSpPr>
          <p:cNvPr id="5" name="TextBox 4"/>
          <p:cNvSpPr txBox="1"/>
          <p:nvPr/>
        </p:nvSpPr>
        <p:spPr>
          <a:xfrm>
            <a:off x="5486400" y="6400800"/>
            <a:ext cx="2667000" cy="369332"/>
          </a:xfrm>
          <a:prstGeom prst="rect">
            <a:avLst/>
          </a:prstGeom>
          <a:noFill/>
        </p:spPr>
        <p:txBody>
          <a:bodyPr wrap="square" rtlCol="0">
            <a:spAutoFit/>
          </a:bodyPr>
          <a:lstStyle/>
          <a:p>
            <a:r>
              <a:rPr lang="en-US" sz="900" dirty="0" smtClean="0"/>
              <a:t>Source:  N. C. Capitol  Slide Digitization Project</a:t>
            </a:r>
          </a:p>
          <a:p>
            <a:r>
              <a:rPr lang="en-US" sz="900" dirty="0" smtClean="0"/>
              <a:t>Slide : CI-1-8F-010</a:t>
            </a:r>
            <a:endParaRPr lang="en-US" sz="900"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8" name="Picture 4" descr="corrected canova"/>
          <p:cNvPicPr>
            <a:picLocks noChangeAspect="1" noChangeArrowheads="1"/>
          </p:cNvPicPr>
          <p:nvPr/>
        </p:nvPicPr>
        <p:blipFill>
          <a:blip r:embed="rId3" cstate="print"/>
          <a:srcRect/>
          <a:stretch>
            <a:fillRect/>
          </a:stretch>
        </p:blipFill>
        <p:spPr bwMode="auto">
          <a:xfrm>
            <a:off x="2057400" y="228601"/>
            <a:ext cx="5174944" cy="6540094"/>
          </a:xfrm>
          <a:prstGeom prst="rect">
            <a:avLst/>
          </a:prstGeom>
          <a:noFill/>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8" name="Picture 4" descr="corrected canova"/>
          <p:cNvPicPr>
            <a:picLocks noChangeAspect="1" noChangeArrowheads="1"/>
          </p:cNvPicPr>
          <p:nvPr/>
        </p:nvPicPr>
        <p:blipFill>
          <a:blip r:embed="rId3" cstate="print">
            <a:lum bright="70000" contrast="-70000"/>
          </a:blip>
          <a:srcRect/>
          <a:stretch>
            <a:fillRect/>
          </a:stretch>
        </p:blipFill>
        <p:spPr bwMode="auto">
          <a:xfrm>
            <a:off x="2057400" y="228601"/>
            <a:ext cx="5174944" cy="6540094"/>
          </a:xfrm>
          <a:prstGeom prst="rect">
            <a:avLst/>
          </a:prstGeom>
          <a:noFill/>
        </p:spPr>
      </p:pic>
      <p:sp>
        <p:nvSpPr>
          <p:cNvPr id="4" name="TextBox 3"/>
          <p:cNvSpPr txBox="1"/>
          <p:nvPr/>
        </p:nvSpPr>
        <p:spPr>
          <a:xfrm>
            <a:off x="2438400" y="2209800"/>
            <a:ext cx="4343400" cy="923330"/>
          </a:xfrm>
          <a:prstGeom prst="rect">
            <a:avLst/>
          </a:prstGeom>
          <a:noFill/>
        </p:spPr>
        <p:txBody>
          <a:bodyPr wrap="square" rtlCol="0">
            <a:spAutoFit/>
          </a:bodyPr>
          <a:lstStyle/>
          <a:p>
            <a:pPr algn="ctr"/>
            <a:r>
              <a:rPr lang="en-US" sz="5400" dirty="0" smtClean="0">
                <a:solidFill>
                  <a:schemeClr val="bg1"/>
                </a:solidFill>
                <a:latin typeface="Brush Script MT" pitchFamily="66" charset="0"/>
                <a:cs typeface="BrowalliaUPC" pitchFamily="34" charset="-34"/>
              </a:rPr>
              <a:t>The End</a:t>
            </a:r>
            <a:endParaRPr lang="en-US" sz="5400" dirty="0">
              <a:solidFill>
                <a:schemeClr val="bg1"/>
              </a:solidFill>
              <a:latin typeface="Brush Script MT" pitchFamily="66" charset="0"/>
              <a:cs typeface="BrowalliaUPC" pitchFamily="34" charset="-34"/>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8" name="Picture 4" descr="corrected canova"/>
          <p:cNvPicPr>
            <a:picLocks noChangeAspect="1" noChangeArrowheads="1"/>
          </p:cNvPicPr>
          <p:nvPr/>
        </p:nvPicPr>
        <p:blipFill>
          <a:blip r:embed="rId3" cstate="print">
            <a:lum bright="70000" contrast="-70000"/>
          </a:blip>
          <a:srcRect/>
          <a:stretch>
            <a:fillRect/>
          </a:stretch>
        </p:blipFill>
        <p:spPr bwMode="auto">
          <a:xfrm>
            <a:off x="2057400" y="228601"/>
            <a:ext cx="5174944" cy="6540094"/>
          </a:xfrm>
          <a:prstGeom prst="rect">
            <a:avLst/>
          </a:prstGeom>
          <a:noFill/>
        </p:spPr>
      </p:pic>
      <p:sp>
        <p:nvSpPr>
          <p:cNvPr id="4" name="TextBox 3"/>
          <p:cNvSpPr txBox="1"/>
          <p:nvPr/>
        </p:nvSpPr>
        <p:spPr>
          <a:xfrm>
            <a:off x="2438400" y="2209800"/>
            <a:ext cx="4343400" cy="2954655"/>
          </a:xfrm>
          <a:prstGeom prst="rect">
            <a:avLst/>
          </a:prstGeom>
          <a:noFill/>
        </p:spPr>
        <p:txBody>
          <a:bodyPr wrap="square" rtlCol="0">
            <a:spAutoFit/>
          </a:bodyPr>
          <a:lstStyle/>
          <a:p>
            <a:pPr algn="ctr"/>
            <a:r>
              <a:rPr lang="en-US" sz="5400" dirty="0" smtClean="0">
                <a:solidFill>
                  <a:schemeClr val="bg1"/>
                </a:solidFill>
                <a:latin typeface="Brush Script MT" pitchFamily="66" charset="0"/>
                <a:cs typeface="BrowalliaUPC" pitchFamily="34" charset="-34"/>
              </a:rPr>
              <a:t>Slides scanned by</a:t>
            </a:r>
          </a:p>
          <a:p>
            <a:pPr algn="ctr"/>
            <a:r>
              <a:rPr lang="en-US" sz="5400" dirty="0" smtClean="0">
                <a:solidFill>
                  <a:schemeClr val="bg1"/>
                </a:solidFill>
                <a:latin typeface="Arial Black" pitchFamily="34" charset="0"/>
                <a:cs typeface="BrowalliaUPC" pitchFamily="34" charset="-34"/>
              </a:rPr>
              <a:t>Rick Walton</a:t>
            </a:r>
          </a:p>
          <a:p>
            <a:pPr algn="ctr"/>
            <a:r>
              <a:rPr lang="en-US" sz="1200" dirty="0" smtClean="0">
                <a:solidFill>
                  <a:schemeClr val="bg1"/>
                </a:solidFill>
                <a:cs typeface="BrowalliaUPC" pitchFamily="34" charset="-34"/>
              </a:rPr>
              <a:t>From original 35mm slides in the NC State Capitol collection as part of the Digitization project</a:t>
            </a:r>
            <a:endParaRPr lang="en-US" sz="1200" dirty="0">
              <a:solidFill>
                <a:schemeClr val="bg1"/>
              </a:solidFill>
              <a:cs typeface="BrowalliaUPC" pitchFamily="34" charset="-34"/>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flipH="1">
            <a:off x="-2578236" y="3019303"/>
            <a:ext cx="5987469" cy="1015663"/>
          </a:xfrm>
          <a:prstGeom prst="rect">
            <a:avLst/>
          </a:prstGeom>
          <a:noFill/>
        </p:spPr>
        <p:txBody>
          <a:bodyPr wrap="square" rtlCol="0">
            <a:spAutoFit/>
          </a:bodyPr>
          <a:lstStyle/>
          <a:p>
            <a:r>
              <a:rPr lang="en-US" sz="4800" dirty="0" smtClean="0">
                <a:solidFill>
                  <a:srgbClr val="FFFF99"/>
                </a:solidFill>
                <a:latin typeface="Brush Script MT" pitchFamily="66" charset="0"/>
              </a:rPr>
              <a:t>Archive Research Associates</a:t>
            </a:r>
          </a:p>
          <a:p>
            <a:r>
              <a:rPr lang="en-US" sz="600" dirty="0" smtClean="0">
                <a:solidFill>
                  <a:srgbClr val="FFFF99"/>
                </a:solidFill>
                <a:cs typeface="Arial" pitchFamily="34" charset="0"/>
              </a:rPr>
              <a:t>Copyright © 2010  by Rick Walton</a:t>
            </a:r>
          </a:p>
          <a:p>
            <a:endParaRPr lang="en-US" sz="600" dirty="0">
              <a:solidFill>
                <a:srgbClr val="FFFF99"/>
              </a:solidFill>
              <a:latin typeface="Arial" pitchFamily="34" charset="0"/>
              <a:cs typeface="Arial" pitchFamily="34" charset="0"/>
            </a:endParaRPr>
          </a:p>
        </p:txBody>
      </p:sp>
      <p:pic>
        <p:nvPicPr>
          <p:cNvPr id="8" name="Picture 4" descr="corrected canova"/>
          <p:cNvPicPr>
            <a:picLocks noChangeAspect="1" noChangeArrowheads="1"/>
          </p:cNvPicPr>
          <p:nvPr/>
        </p:nvPicPr>
        <p:blipFill>
          <a:blip r:embed="rId3" cstate="print">
            <a:lum bright="70000" contrast="-70000"/>
          </a:blip>
          <a:srcRect/>
          <a:stretch>
            <a:fillRect/>
          </a:stretch>
        </p:blipFill>
        <p:spPr bwMode="auto">
          <a:xfrm>
            <a:off x="2057400" y="228601"/>
            <a:ext cx="5174944" cy="6540094"/>
          </a:xfrm>
          <a:prstGeom prst="rect">
            <a:avLst/>
          </a:prstGeom>
          <a:noFill/>
        </p:spPr>
      </p:pic>
      <p:sp>
        <p:nvSpPr>
          <p:cNvPr id="4" name="TextBox 3"/>
          <p:cNvSpPr txBox="1"/>
          <p:nvPr/>
        </p:nvSpPr>
        <p:spPr>
          <a:xfrm>
            <a:off x="2438400" y="2209800"/>
            <a:ext cx="4343400" cy="3416320"/>
          </a:xfrm>
          <a:prstGeom prst="rect">
            <a:avLst/>
          </a:prstGeom>
          <a:noFill/>
        </p:spPr>
        <p:txBody>
          <a:bodyPr wrap="square" rtlCol="0">
            <a:spAutoFit/>
          </a:bodyPr>
          <a:lstStyle/>
          <a:p>
            <a:pPr algn="ctr"/>
            <a:r>
              <a:rPr lang="en-US" sz="5400" dirty="0" smtClean="0">
                <a:solidFill>
                  <a:schemeClr val="bg1"/>
                </a:solidFill>
                <a:latin typeface="Brush Script MT" pitchFamily="66" charset="0"/>
                <a:cs typeface="BrowalliaUPC" pitchFamily="34" charset="-34"/>
              </a:rPr>
              <a:t>Research by</a:t>
            </a:r>
          </a:p>
          <a:p>
            <a:pPr algn="ctr"/>
            <a:r>
              <a:rPr lang="en-US" sz="5400" dirty="0" smtClean="0">
                <a:solidFill>
                  <a:schemeClr val="bg1"/>
                </a:solidFill>
                <a:latin typeface="Arial Black" pitchFamily="34" charset="0"/>
                <a:cs typeface="BrowalliaUPC" pitchFamily="34" charset="-34"/>
              </a:rPr>
              <a:t>Rick Walton</a:t>
            </a:r>
          </a:p>
          <a:p>
            <a:pPr algn="ctr"/>
            <a:r>
              <a:rPr lang="en-US" sz="5400" dirty="0" smtClean="0">
                <a:solidFill>
                  <a:schemeClr val="bg1"/>
                </a:solidFill>
                <a:cs typeface="BrowalliaUPC" pitchFamily="34" charset="-34"/>
              </a:rPr>
              <a:t> </a:t>
            </a:r>
            <a:endParaRPr lang="en-US" sz="5400" dirty="0">
              <a:solidFill>
                <a:schemeClr val="bg1"/>
              </a:solidFill>
              <a:cs typeface="BrowalliaUPC" pitchFamily="34" charset="-34"/>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ARA</Template>
  <TotalTime>2366</TotalTime>
  <Words>3597</Words>
  <Application>Microsoft Office PowerPoint</Application>
  <PresentationFormat>On-screen Show (4:3)</PresentationFormat>
  <Paragraphs>473</Paragraphs>
  <Slides>58</Slides>
  <Notes>58</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ARA</vt:lpstr>
      <vt:lpstr>From Roma to Raleigh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Roma to Raleigh</dc:title>
  <dc:creator>Rick Walton</dc:creator>
  <cp:lastModifiedBy>Dr. Arch. Francesco Vio de Genf</cp:lastModifiedBy>
  <cp:revision>122</cp:revision>
  <dcterms:created xsi:type="dcterms:W3CDTF">2010-06-08T17:17:40Z</dcterms:created>
  <dcterms:modified xsi:type="dcterms:W3CDTF">2017-04-25T15:05:37Z</dcterms:modified>
</cp:coreProperties>
</file>